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40"/>
  </p:notesMasterIdLst>
  <p:sldIdLst>
    <p:sldId id="256" r:id="rId2"/>
    <p:sldId id="266" r:id="rId3"/>
    <p:sldId id="267" r:id="rId4"/>
    <p:sldId id="268" r:id="rId5"/>
    <p:sldId id="258" r:id="rId6"/>
    <p:sldId id="264" r:id="rId7"/>
    <p:sldId id="265" r:id="rId8"/>
    <p:sldId id="269" r:id="rId9"/>
    <p:sldId id="270" r:id="rId10"/>
    <p:sldId id="271" r:id="rId11"/>
    <p:sldId id="278" r:id="rId12"/>
    <p:sldId id="282" r:id="rId13"/>
    <p:sldId id="283" r:id="rId14"/>
    <p:sldId id="259" r:id="rId15"/>
    <p:sldId id="260" r:id="rId16"/>
    <p:sldId id="261" r:id="rId17"/>
    <p:sldId id="262" r:id="rId18"/>
    <p:sldId id="272" r:id="rId19"/>
    <p:sldId id="273" r:id="rId20"/>
    <p:sldId id="274" r:id="rId21"/>
    <p:sldId id="275" r:id="rId22"/>
    <p:sldId id="276" r:id="rId23"/>
    <p:sldId id="277" r:id="rId24"/>
    <p:sldId id="279" r:id="rId25"/>
    <p:sldId id="280" r:id="rId26"/>
    <p:sldId id="281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63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F3DB9B-BA85-4729-83E7-BD1847DAF956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7762A2-71C1-4A37-93B1-31EBCC6A9B4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66983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762A2-71C1-4A37-93B1-31EBCC6A9B4B}" type="slidenum">
              <a:rPr lang="ru-RU" smtClean="0"/>
              <a:pPr/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7762A2-71C1-4A37-93B1-31EBCC6A9B4B}" type="slidenum">
              <a:rPr lang="ru-RU" smtClean="0"/>
              <a:pPr/>
              <a:t>37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553A-E51C-497B-95F7-20300A959B24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5926B9-8DC3-49E2-A4D2-FAC5BF835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553A-E51C-497B-95F7-20300A959B24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26B9-8DC3-49E2-A4D2-FAC5BF835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553A-E51C-497B-95F7-20300A959B24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26B9-8DC3-49E2-A4D2-FAC5BF835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553A-E51C-497B-95F7-20300A959B24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75926B9-8DC3-49E2-A4D2-FAC5BF835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553A-E51C-497B-95F7-20300A959B24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26B9-8DC3-49E2-A4D2-FAC5BF835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553A-E51C-497B-95F7-20300A959B24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26B9-8DC3-49E2-A4D2-FAC5BF835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553A-E51C-497B-95F7-20300A959B24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75926B9-8DC3-49E2-A4D2-FAC5BF835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553A-E51C-497B-95F7-20300A959B24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26B9-8DC3-49E2-A4D2-FAC5BF835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553A-E51C-497B-95F7-20300A959B24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26B9-8DC3-49E2-A4D2-FAC5BF835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553A-E51C-497B-95F7-20300A959B24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26B9-8DC3-49E2-A4D2-FAC5BF8358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0553A-E51C-497B-95F7-20300A959B24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5926B9-8DC3-49E2-A4D2-FAC5BF835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4130553A-E51C-497B-95F7-20300A959B24}" type="datetimeFigureOut">
              <a:rPr lang="ru-RU" smtClean="0"/>
              <a:pPr/>
              <a:t>30.11.2012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75926B9-8DC3-49E2-A4D2-FAC5BF8358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gif"/><Relationship Id="rId3" Type="http://schemas.openxmlformats.org/officeDocument/2006/relationships/image" Target="../media/image4.png"/><Relationship Id="rId7" Type="http://schemas.openxmlformats.org/officeDocument/2006/relationships/image" Target="../media/image25.gi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gif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gif"/><Relationship Id="rId5" Type="http://schemas.openxmlformats.org/officeDocument/2006/relationships/image" Target="../media/image28.gif"/><Relationship Id="rId4" Type="http://schemas.openxmlformats.org/officeDocument/2006/relationships/image" Target="../media/image27.gi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gif"/><Relationship Id="rId4" Type="http://schemas.openxmlformats.org/officeDocument/2006/relationships/image" Target="../media/image2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gi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14348" y="2214554"/>
            <a:ext cx="78581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3600" b="1" i="1" dirty="0" smtClean="0">
              <a:solidFill>
                <a:schemeClr val="bg2">
                  <a:lumMod val="25000"/>
                </a:schemeClr>
              </a:solidFill>
            </a:endParaRPr>
          </a:p>
          <a:p>
            <a:pPr algn="ctr"/>
            <a:r>
              <a:rPr lang="ru-RU" sz="3600" b="1" i="1" dirty="0" smtClean="0">
                <a:solidFill>
                  <a:schemeClr val="bg2">
                    <a:lumMod val="25000"/>
                  </a:schemeClr>
                </a:solidFill>
              </a:rPr>
              <a:t>Упражнения для развития навыка чтения.</a:t>
            </a:r>
            <a:endParaRPr lang="ru-RU" sz="3600" b="1" i="1" dirty="0">
              <a:solidFill>
                <a:schemeClr val="bg2">
                  <a:lumMod val="25000"/>
                </a:schemeClr>
              </a:solidFill>
            </a:endParaRPr>
          </a:p>
        </p:txBody>
      </p:sp>
      <p:pic>
        <p:nvPicPr>
          <p:cNvPr id="5" name="Picture 21" descr="C:\Rovermate\ФОТОГРАФИИ\фото\Школа\Аним\fa29ca72f0a11ac44d55a0e1c44b4de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215206" y="571480"/>
            <a:ext cx="143351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27544"/>
            <a:ext cx="3929065" cy="36304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643174" y="2357430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МА</a:t>
            </a: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4348" y="1214422"/>
            <a:ext cx="2357454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ТЕЛЕГРАМ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РЕКЛА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ПРОГРАМ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ПАНА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ПИЖА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ПАЛЬ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1357298"/>
            <a:ext cx="26432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ЗАРПЛА</a:t>
            </a:r>
          </a:p>
          <a:p>
            <a:r>
              <a:rPr lang="ru-RU" sz="3200" b="1" dirty="0" smtClean="0">
                <a:solidFill>
                  <a:schemeClr val="tx2"/>
                </a:solidFill>
              </a:rPr>
              <a:t>ВНУЧА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ДЕВЧА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КАПУС</a:t>
            </a:r>
          </a:p>
          <a:p>
            <a:r>
              <a:rPr lang="ru-RU" sz="3200" b="1" dirty="0" smtClean="0">
                <a:solidFill>
                  <a:schemeClr val="tx2"/>
                </a:solidFill>
              </a:rPr>
              <a:t>РЕБЯ</a:t>
            </a:r>
          </a:p>
          <a:p>
            <a:r>
              <a:rPr lang="ru-RU" sz="3200" b="1" dirty="0" smtClean="0">
                <a:solidFill>
                  <a:schemeClr val="tx2"/>
                </a:solidFill>
              </a:rPr>
              <a:t>ГРАНА 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857984" y="2285992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accent1"/>
                </a:solidFill>
              </a:rPr>
              <a:t>- </a:t>
            </a:r>
            <a:r>
              <a:rPr lang="ru-RU" sz="7200" b="1" dirty="0" smtClean="0">
                <a:solidFill>
                  <a:schemeClr val="accent1"/>
                </a:solidFill>
              </a:rPr>
              <a:t>ТА</a:t>
            </a:r>
            <a:endParaRPr lang="ru-RU" sz="7200" dirty="0">
              <a:solidFill>
                <a:schemeClr val="accent1"/>
              </a:solidFill>
            </a:endParaRPr>
          </a:p>
        </p:txBody>
      </p:sp>
      <p:pic>
        <p:nvPicPr>
          <p:cNvPr id="3074" name="Picture 2" descr="D:\Мои документы2\картинки\Анимашки\Винни\animated_cartoon_005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214818"/>
            <a:ext cx="1952632" cy="23431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1928802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БА -</a:t>
            </a: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71736" y="857232"/>
            <a:ext cx="235745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ТОН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НАН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НЯ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ЯН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БУШКА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ШМАК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РСУК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ЛАЛАЙКА</a:t>
            </a:r>
          </a:p>
          <a:p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15074" y="928670"/>
            <a:ext cx="235745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РЕГ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РЕЧЬ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ДА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ТОН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РЁЗА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ГЕМОТ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СЕДА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ЛЫЙ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57686" y="1928802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chemeClr val="accent1"/>
                </a:solidFill>
              </a:rPr>
              <a:t>БЕ</a:t>
            </a:r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 -</a:t>
            </a: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pic>
        <p:nvPicPr>
          <p:cNvPr id="1026" name="Picture 2" descr="D:\Мои документы2\картинки\Анимашки\Винни\pooh709030703410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58082" y="4786322"/>
            <a:ext cx="1500198" cy="18002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Читайте быстро.  Не ошибайтесь!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71604" y="1500174"/>
            <a:ext cx="17859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МЫШ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МИШ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МОШ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КОШ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КЕП</a:t>
            </a:r>
          </a:p>
          <a:p>
            <a:r>
              <a:rPr lang="ru-RU" sz="3200" b="1" dirty="0" smtClean="0">
                <a:solidFill>
                  <a:srgbClr val="FF0000"/>
                </a:solidFill>
              </a:rPr>
              <a:t>РЕП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ЩЕП</a:t>
            </a:r>
            <a:endParaRPr lang="ru-RU" sz="3200" b="1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868" y="1500174"/>
            <a:ext cx="10715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ГА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КА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ДА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ТА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БА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ПА</a:t>
            </a:r>
            <a:br>
              <a:rPr lang="ru-RU" sz="3200" b="1" dirty="0" smtClean="0">
                <a:solidFill>
                  <a:srgbClr val="C00000"/>
                </a:solidFill>
              </a:rPr>
            </a:br>
            <a:r>
              <a:rPr lang="ru-RU" sz="3200" b="1" dirty="0" smtClean="0">
                <a:solidFill>
                  <a:srgbClr val="C00000"/>
                </a:solidFill>
              </a:rPr>
              <a:t>ВА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1428736"/>
            <a:ext cx="17859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ШАШ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ШАП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ШУБ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ПУШ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ПЕШ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КАШ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КАС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2330" y="1357298"/>
            <a:ext cx="107157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КО</a:t>
            </a:r>
          </a:p>
          <a:p>
            <a:r>
              <a:rPr lang="ru-RU" sz="3200" b="1" dirty="0" smtClean="0">
                <a:solidFill>
                  <a:srgbClr val="00B0F0"/>
                </a:solidFill>
              </a:rPr>
              <a:t>КУ</a:t>
            </a:r>
            <a:br>
              <a:rPr lang="ru-RU" sz="3200" b="1" dirty="0" smtClean="0">
                <a:solidFill>
                  <a:srgbClr val="00B0F0"/>
                </a:solidFill>
              </a:rPr>
            </a:br>
            <a:r>
              <a:rPr lang="ru-RU" sz="3200" b="1" dirty="0" smtClean="0">
                <a:solidFill>
                  <a:srgbClr val="00B0F0"/>
                </a:solidFill>
              </a:rPr>
              <a:t>КА</a:t>
            </a:r>
            <a:br>
              <a:rPr lang="ru-RU" sz="3200" b="1" dirty="0" smtClean="0">
                <a:solidFill>
                  <a:srgbClr val="00B0F0"/>
                </a:solidFill>
              </a:rPr>
            </a:br>
            <a:r>
              <a:rPr lang="ru-RU" sz="3200" b="1" dirty="0" smtClean="0">
                <a:solidFill>
                  <a:srgbClr val="00B0F0"/>
                </a:solidFill>
              </a:rPr>
              <a:t>КЫ</a:t>
            </a:r>
            <a:br>
              <a:rPr lang="ru-RU" sz="3200" b="1" dirty="0" smtClean="0">
                <a:solidFill>
                  <a:srgbClr val="00B0F0"/>
                </a:solidFill>
              </a:rPr>
            </a:br>
            <a:r>
              <a:rPr lang="ru-RU" sz="3200" b="1" dirty="0" smtClean="0">
                <a:solidFill>
                  <a:srgbClr val="00B0F0"/>
                </a:solidFill>
              </a:rPr>
              <a:t>КЭ</a:t>
            </a:r>
          </a:p>
          <a:p>
            <a:r>
              <a:rPr lang="ru-RU" sz="3200" b="1" dirty="0" smtClean="0">
                <a:solidFill>
                  <a:srgbClr val="00B0F0"/>
                </a:solidFill>
              </a:rPr>
              <a:t>КЕ</a:t>
            </a:r>
          </a:p>
          <a:p>
            <a:r>
              <a:rPr lang="ru-RU" sz="3200" b="1" dirty="0" smtClean="0">
                <a:solidFill>
                  <a:srgbClr val="00B0F0"/>
                </a:solidFill>
              </a:rPr>
              <a:t>КЯ</a:t>
            </a:r>
            <a:endParaRPr lang="ru-RU" sz="3200" b="1" dirty="0">
              <a:solidFill>
                <a:srgbClr val="00B0F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034" y="5000636"/>
            <a:ext cx="67866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Составьте с одним из слогов 13 слов.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6385" name="Picture 1" descr="D:\Мои документы2\bear1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643446"/>
            <a:ext cx="1800230" cy="2000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Проверяем.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142984"/>
            <a:ext cx="800105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МОШКА, МИШКА, МЫШКА, КОШКА, КЕПКА, РЕПКА, ЩЕПКА, ЩЁТКА ШАШКА, ШАПКА,    ШУБКА, ТРУБКА,</a:t>
            </a:r>
          </a:p>
          <a:p>
            <a:pPr algn="ctr"/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ПЕШКА, ПУШКА, КАШКА, РОМАШКА.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15361" name="Picture 1" descr="D:\Мои документы2\dis15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429132"/>
            <a:ext cx="1438066" cy="2166949"/>
          </a:xfrm>
          <a:prstGeom prst="rect">
            <a:avLst/>
          </a:prstGeom>
          <a:noFill/>
        </p:spPr>
      </p:pic>
      <p:pic>
        <p:nvPicPr>
          <p:cNvPr id="4" name="Picture 1" descr="D:\Мои документы2\bear11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643446"/>
            <a:ext cx="1800231" cy="2000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357166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Чтение слов с одинаковыми гласными.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6" name="Picture 2" descr="D:\Мои документы2\картинки\Книги\ef25e8272c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80300" y="5230813"/>
            <a:ext cx="1663700" cy="162718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714348" y="1428736"/>
            <a:ext cx="17859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МАМА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ПАПА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БАБА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ВАТА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ЛАПА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ПАРА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РАМА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КАША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14612" y="1500174"/>
            <a:ext cx="185738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САДЫ</a:t>
            </a:r>
            <a:b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РАДЫ</a:t>
            </a:r>
            <a:b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РАМЫ</a:t>
            </a:r>
            <a:b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ЛАПЫ</a:t>
            </a:r>
            <a:b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ВАЗЫ</a:t>
            </a:r>
            <a:b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ФАРЫ</a:t>
            </a:r>
            <a:b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ДАРЫ</a:t>
            </a:r>
            <a:b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ШАРЫ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3438" y="1571612"/>
            <a:ext cx="157163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ЛУНА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ЛУПА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РУКА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МУКА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ГУБА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ДУГА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ДУМА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00826" y="1643050"/>
            <a:ext cx="164307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РАКИ</a:t>
            </a:r>
          </a:p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ЛАКИ</a:t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МАКИ</a:t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БАКИ</a:t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ШАГИ</a:t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ШАЛИ</a:t>
            </a:r>
            <a:b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ЖАЛИ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pic>
        <p:nvPicPr>
          <p:cNvPr id="2050" name="Picture 2" descr="D:\Мои документы2\картинки\Книги\ef25e8272c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5000636"/>
            <a:ext cx="1663700" cy="16271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71472" y="928670"/>
            <a:ext cx="16430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МИНА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ЛИПА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КИПА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КИСА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ЛИСА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ПИЛА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СИЛА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14546" y="857232"/>
            <a:ext cx="17859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МЫЛИ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БЫЛИ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ВЫЛИ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БЫКИ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РЫЛИ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НЫЛИ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ДЫНИ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43372" y="857232"/>
            <a:ext cx="200026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ВИЛЫ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ПИЛЫ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ЛИСЫ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ЛИПЫ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КИТЫ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НИВЫ</a:t>
            </a:r>
            <a:b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50000"/>
                  </a:schemeClr>
                </a:solidFill>
              </a:rPr>
              <a:t>СИЛЫ</a:t>
            </a:r>
            <a:endParaRPr lang="ru-RU" sz="3200" b="1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000760" y="857232"/>
            <a:ext cx="207170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НЁС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СНЁС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ВЁЗ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СВЁЗ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МЁЛ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СМЁЛ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ВЁЛ</a:t>
            </a:r>
            <a:b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СВЁЛ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pic>
        <p:nvPicPr>
          <p:cNvPr id="3074" name="Picture 2" descr="D:\Мои документы2\картинки\Книги\ef25e8272c6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5000636"/>
            <a:ext cx="1663700" cy="16271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14348" y="785794"/>
            <a:ext cx="228601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ПАНАМЫ</a:t>
            </a:r>
            <a:b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ПАЛАТЫ</a:t>
            </a:r>
            <a:b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САЛАТЫ</a:t>
            </a:r>
            <a:b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ХАЛАТЫ</a:t>
            </a:r>
            <a:b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НАГАНЫ</a:t>
            </a:r>
            <a:b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ЗАВАЛЫ</a:t>
            </a:r>
            <a:b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БАЗАРЫ</a:t>
            </a:r>
            <a:endParaRPr lang="ru-RU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86116" y="857232"/>
            <a:ext cx="26432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ЛАВОЧКА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ЛАПОЧКА</a:t>
            </a:r>
          </a:p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ПАПОЧКА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ШАПОЧКАПАЛОЧКА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ПАРОЧКА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857884" y="857232"/>
            <a:ext cx="24288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ВОРОНКА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КОЛОНКА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КОРОБКА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КОРОВКА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ПОГОДКА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ПОХОДКА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СОЛОНКА</a:t>
            </a:r>
            <a:b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СОЛОНКА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357166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Чтение слов с одинаковой концовкой.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7158" y="1285860"/>
            <a:ext cx="30003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СПАЛЕНКА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СНЕЖИНКА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КОРЗИНКА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КРУПИНКА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ТРОСТИНКА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ИЗЮМИНКА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ПАУТИНКА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СЕСТРЁНКА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143240" y="1285860"/>
            <a:ext cx="30003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СПИЧКА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ПТИЧКА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ЛИСИЧКА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СИНИЧКА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ВОДИЧКА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РЕСНИЧКА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РУКАВИЧКА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ПУГОВИЧКА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72198" y="1285860"/>
            <a:ext cx="2786082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ЛИПОНЬКАКИСОНЬКА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ЛИСОНЬКА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ДОЧЕНЬКА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НОЧЕНЬКА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РУЧЕНЬКА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РЕЧЕНЬКА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СТУПЕНЬКА</a:t>
            </a:r>
            <a:endParaRPr lang="ru-RU" sz="3200" b="1" dirty="0">
              <a:solidFill>
                <a:schemeClr val="accent2"/>
              </a:solidFill>
            </a:endParaRPr>
          </a:p>
        </p:txBody>
      </p:sp>
      <p:pic>
        <p:nvPicPr>
          <p:cNvPr id="1026" name="Picture 2" descr="D:\Мои документы2\картинки\Анимашки\АНИМАШКИ от И.В\3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15206" y="4706305"/>
            <a:ext cx="1571636" cy="211646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pic>
        <p:nvPicPr>
          <p:cNvPr id="2050" name="Picture 2" descr="D:\Мои документы2\картинки\Анимашки\АНИМАШКИ от И.В\3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37879" y="4714884"/>
            <a:ext cx="1406121" cy="189357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57158" y="785794"/>
            <a:ext cx="2643206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РЕЗНОЙ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ГУБНОЙ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ГЛАЗНОЙ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ЗУБНОЙ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СВЯЗНОЙ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ОЗОРНОЙ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ЗАВАРНОЙ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785794"/>
            <a:ext cx="292895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FFC000"/>
                </a:solidFill>
              </a:rPr>
              <a:t>РЕЗВЫЙ</a:t>
            </a:r>
          </a:p>
          <a:p>
            <a:r>
              <a:rPr lang="ru-RU" sz="3200" b="1" dirty="0" smtClean="0">
                <a:solidFill>
                  <a:srgbClr val="FFC000"/>
                </a:solidFill>
              </a:rPr>
              <a:t>ЛЕДОВЫЙ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МЕДОВЫЙ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РИСОВЫЙ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КРАСИВЫЙ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ПУГЛИВЫЙ</a:t>
            </a:r>
            <a:br>
              <a:rPr lang="ru-RU" sz="3200" b="1" dirty="0" smtClean="0">
                <a:solidFill>
                  <a:srgbClr val="FFC000"/>
                </a:solidFill>
              </a:rPr>
            </a:br>
            <a:r>
              <a:rPr lang="ru-RU" sz="3200" b="1" dirty="0" smtClean="0">
                <a:solidFill>
                  <a:srgbClr val="FFC000"/>
                </a:solidFill>
              </a:rPr>
              <a:t>БЕРЁЗОВЫЙ</a:t>
            </a:r>
            <a:endParaRPr lang="ru-RU" sz="3200" b="1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86446" y="785794"/>
            <a:ext cx="33575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ДАЧНЫЙ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УДАЧНЫЙ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МРАЧНЫЙ</a:t>
            </a:r>
          </a:p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ТАБАЧНЫЙ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КУЛАЧНЫЙ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ЛОДОЧНЫЙ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БРУСНИЧНЫЙ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pic>
        <p:nvPicPr>
          <p:cNvPr id="3074" name="Picture 2" descr="D:\Мои документы2\картинки\Анимашки\АНИМАШКИ от И.В\30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39665" y="4653906"/>
            <a:ext cx="2104335" cy="22040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85720" y="928670"/>
            <a:ext cx="285752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КЛЕВАТЬ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НОЧЕВАТЬ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ЗАДЕВАТЬ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УЗНАВАТЬ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ТАНЦЕВАТЬ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00364" y="928670"/>
            <a:ext cx="3214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ШАГАТЬ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УБЕГАТЬ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ОТРУГАТЬ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ЗАПРЫГАТЬ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ПРОМОРГАТЬ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286512" y="1000108"/>
            <a:ext cx="28574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СПАТЬ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КАПАТЬ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ХЛОПАТЬ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ШЛЁПАТЬ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ВЫКИПАТЬ</a:t>
            </a:r>
            <a:endParaRPr lang="ru-RU" sz="3200" b="1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Rovermate\ФОТОГРАФИИ\фото\Школа\Аним\fa29ca72f0a11ac44d55a0e1c44b4de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215206" y="571480"/>
            <a:ext cx="143351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Какой слог лишний?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85786" y="1142984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РЫ  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714480" y="1142984"/>
            <a:ext cx="10715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МУ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643174" y="1142984"/>
            <a:ext cx="47149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ЛЫ  ВЫ  НЫ  ТЫ   СЫ  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57224" y="1785926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ПО  ТО  СО  НО  МО 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14942" y="1785926"/>
            <a:ext cx="857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КУ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43636" y="1785926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РО  ВО  ДО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2357430"/>
            <a:ext cx="3214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МЯ  ЛЯ  РЯ  НЯ  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43372" y="2357430"/>
            <a:ext cx="78581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ВЕ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57752" y="2357430"/>
            <a:ext cx="40005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СЯ  ВЯ  КЯ  БЯ  ПЯ 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00100" y="3071810"/>
            <a:ext cx="35719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ТА  СА  МА  БА  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000496" y="3071810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АЗ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786314" y="3071810"/>
            <a:ext cx="4071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НА   КА  ПА   ВА     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142976" y="3786190"/>
            <a:ext cx="3429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ИТ  ИМ  ИС  ИП  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572000" y="3786190"/>
            <a:ext cx="1000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ЫП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43570" y="3786190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ИК   ИР  ИВ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285852" y="4429132"/>
            <a:ext cx="9286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ЛИ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14546" y="4429132"/>
            <a:ext cx="6000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НА    ПЫ  КУ  ТО  ДЭ   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4" name="Picture 3" descr="D:\Мои документы2\картинки\Смайлики2\21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00892" y="5143512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941 -0.00324 L -0.1099 0.00393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" y="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084 1.00324E-6 L -0.09982 -0.0025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445 3.25012E-6 L -0.07673 -0.0018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6" y="-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64 -0.00093 L -0.09636 -0.0009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382 -0.00023 L -0.09618 -0.0002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5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111E-6 8.73786E-7 L -0.14236 -0.00046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  <p:bldP spid="10" grpId="0"/>
      <p:bldP spid="12" grpId="0"/>
      <p:bldP spid="14" grpId="0"/>
      <p:bldP spid="16" grpId="0"/>
      <p:bldP spid="17" grpId="0"/>
      <p:bldP spid="19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Чтение однокоренных слов.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1285860"/>
            <a:ext cx="3214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НОС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НОСИК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НОСИЩЕ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НОСАТЫЙ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ПЕРЕНОСИЦА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786182" y="1142984"/>
            <a:ext cx="27860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ЛИСА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ЛИСИЦА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ЛИСИЧКА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ЛИСОНЬКА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ЛИСИЙ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ЛИСЯТА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57950" y="1142984"/>
            <a:ext cx="27860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ГРИБ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ГРИБНОЙ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ГРИБНИК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ГРИБНИЦА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ГРИБОК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ГРИБОЧЕК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3200" b="1" dirty="0">
              <a:solidFill>
                <a:srgbClr val="0070C0"/>
              </a:solidFill>
            </a:endParaRPr>
          </a:p>
        </p:txBody>
      </p:sp>
      <p:pic>
        <p:nvPicPr>
          <p:cNvPr id="7" name="Рисунок 6" descr="p10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071942"/>
            <a:ext cx="2214578" cy="25355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642910" y="928670"/>
            <a:ext cx="850109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НОС, ГРИБНОЙ, ЛИСИЦА,  НОСИК, ЛИСЯТА, ГРИБНИК, ГРИБОК,  НОСИЩЕ,  ЛИСИЙ, НОСАТЫЙ,  ПЕРЕНОСИЦА,  ГРИБОЧЕК, ЛИСОНЬКА, ГРИБНИЦА.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pic>
        <p:nvPicPr>
          <p:cNvPr id="4" name="Рисунок 3" descr="p7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50175" y="-285776"/>
            <a:ext cx="1393825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Соберите  однокоренные слова.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2928934"/>
            <a:ext cx="32147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НОС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НОСИК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НОСИЩЕ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НОСАТЫЙ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ПЕРЕНОСИЦА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57620" y="2928934"/>
            <a:ext cx="278608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ЛИСА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ЛИСИЦА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ЛИСИЧКА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ЛИСОНЬКА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ЛИСИЙ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ЛИСЯТА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57950" y="2928934"/>
            <a:ext cx="27860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</a:rPr>
              <a:t>ГРИБ</a:t>
            </a:r>
          </a:p>
          <a:p>
            <a:r>
              <a:rPr lang="ru-RU" sz="3200" b="1" dirty="0" smtClean="0">
                <a:solidFill>
                  <a:srgbClr val="0070C0"/>
                </a:solidFill>
              </a:rPr>
              <a:t>ГРИБНОЙ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ГРИБНИК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ГРИБНИЦА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ГРИБОК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r>
              <a:rPr lang="ru-RU" sz="3200" b="1" dirty="0" smtClean="0">
                <a:solidFill>
                  <a:srgbClr val="0070C0"/>
                </a:solidFill>
              </a:rPr>
              <a:t>ГРИБОЧЕК</a:t>
            </a:r>
            <a:br>
              <a:rPr lang="ru-RU" sz="3200" b="1" dirty="0" smtClean="0">
                <a:solidFill>
                  <a:srgbClr val="0070C0"/>
                </a:solidFill>
              </a:rPr>
            </a:br>
            <a:endParaRPr lang="ru-RU" sz="3200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pic>
        <p:nvPicPr>
          <p:cNvPr id="3" name="Рисунок 10" descr="p1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72388" y="5000636"/>
            <a:ext cx="1571612" cy="1571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Назовите однокоренные слова.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142984"/>
            <a:ext cx="12144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НОС</a:t>
            </a: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596" y="1714488"/>
            <a:ext cx="17859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НОСИК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2285992"/>
            <a:ext cx="25003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НОСИЩЕ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7158" y="2714620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НОСИШКО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8596" y="3214686"/>
            <a:ext cx="2643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НОСАТЫЙ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28596" y="3714752"/>
            <a:ext cx="32861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ПЕРЕНОСИЦА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500430" y="1142984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ЛИСА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500430" y="1643050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ЛИСИЦА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428992" y="2071678"/>
            <a:ext cx="27860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ЛИСИЧКА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428992" y="2500306"/>
            <a:ext cx="27146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ЛИСОНЬКА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00430" y="3000372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ЛИСИЙ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71868" y="3500438"/>
            <a:ext cx="221457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50000"/>
                  </a:schemeClr>
                </a:solidFill>
              </a:rPr>
              <a:t>ЛИСЯТА</a:t>
            </a:r>
            <a:endParaRPr lang="ru-RU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429388" y="1142984"/>
            <a:ext cx="16430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</a:rPr>
              <a:t>ГРИБ</a:t>
            </a:r>
            <a:endParaRPr lang="ru-RU" sz="3200" b="1" dirty="0">
              <a:solidFill>
                <a:srgbClr val="92D05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6143636" y="1643050"/>
            <a:ext cx="250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ГРИБНОЙ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143636" y="2071678"/>
            <a:ext cx="250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ГРИБНИК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143636" y="2500306"/>
            <a:ext cx="2714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ГРИБНИЦА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143636" y="3000372"/>
            <a:ext cx="250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ГРИБОК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215074" y="3500438"/>
            <a:ext cx="250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ГРИБОЧЕК</a:t>
            </a:r>
            <a:endParaRPr lang="ru-RU" sz="3200" b="1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Чтение однокоренных слов.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5720" y="1142984"/>
            <a:ext cx="35004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ВЕСЕЛО</a:t>
            </a:r>
          </a:p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ВЕСЕЛИТЬ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ВЕСЕЛИНКА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ВЕСЁЛЫЙ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ВЕСЕЛЬЕ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ВЕСЁЛЕНЬКИЙ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357554" y="1142984"/>
            <a:ext cx="27860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ВЕСНА</a:t>
            </a:r>
          </a:p>
          <a:p>
            <a:r>
              <a:rPr lang="ru-RU" sz="3200" b="1" dirty="0" smtClean="0">
                <a:solidFill>
                  <a:srgbClr val="92D050"/>
                </a:solidFill>
              </a:rPr>
              <a:t>ВЕСНУШКА</a:t>
            </a:r>
            <a:br>
              <a:rPr lang="ru-RU" sz="3200" b="1" dirty="0" smtClean="0">
                <a:solidFill>
                  <a:srgbClr val="92D050"/>
                </a:solidFill>
              </a:rPr>
            </a:br>
            <a:r>
              <a:rPr lang="ru-RU" sz="3200" b="1" dirty="0" smtClean="0">
                <a:solidFill>
                  <a:srgbClr val="92D050"/>
                </a:solidFill>
              </a:rPr>
              <a:t>ВЕСЕННИЙ</a:t>
            </a:r>
          </a:p>
          <a:p>
            <a:r>
              <a:rPr lang="ru-RU" sz="3200" b="1" dirty="0" smtClean="0">
                <a:solidFill>
                  <a:srgbClr val="92D050"/>
                </a:solidFill>
              </a:rPr>
              <a:t>ВЕСНЯНКА</a:t>
            </a:r>
            <a:br>
              <a:rPr lang="ru-RU" sz="3200" b="1" dirty="0" smtClean="0">
                <a:solidFill>
                  <a:srgbClr val="92D050"/>
                </a:solidFill>
              </a:rPr>
            </a:br>
            <a:endParaRPr lang="ru-RU" sz="3200" b="1" dirty="0">
              <a:solidFill>
                <a:srgbClr val="92D05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143636" y="1142984"/>
            <a:ext cx="30003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ВОРОН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ВОРОНА</a:t>
            </a:r>
            <a:b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ВОРОНЬЁ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ВОРОНЁНОК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ВОРОНЬЕ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2050" name="Picture 2" descr="D:\Мои документы2\картинки\Анимашки\Читаем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9475" y="4572008"/>
            <a:ext cx="19145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Соберите однокоренные слова.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28596" y="928670"/>
            <a:ext cx="84296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50000"/>
                  </a:schemeClr>
                </a:solidFill>
              </a:rPr>
              <a:t>ВЕСЕЛО, ВЕСНА, ВЕСЕЛЬЕ, ВОРОНА, ВЕСЕННИЙ, ВОРОНЬЁ, ВЕЛИНКА, ВЕСНЯНКА, ВОРОНЁНОК, ВЕСНУШКИ. </a:t>
            </a:r>
            <a:endParaRPr lang="ru-RU" sz="32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7158" y="2500306"/>
            <a:ext cx="350046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ВЕСЕЛО</a:t>
            </a:r>
          </a:p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ВЕСЕЛИТЬ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ВЕСЕЛИНКА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ВЕСЁЛЫЙ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ВЕСЕЛЬЕ</a:t>
            </a:r>
            <a:b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ВЕСЁЛЕНЬКИЙ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500430" y="2571744"/>
            <a:ext cx="27860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ВЕСНА</a:t>
            </a:r>
          </a:p>
          <a:p>
            <a:r>
              <a:rPr lang="ru-RU" sz="3200" b="1" dirty="0" smtClean="0">
                <a:solidFill>
                  <a:srgbClr val="92D050"/>
                </a:solidFill>
              </a:rPr>
              <a:t>ВЕСНУШКА</a:t>
            </a:r>
            <a:br>
              <a:rPr lang="ru-RU" sz="3200" b="1" dirty="0" smtClean="0">
                <a:solidFill>
                  <a:srgbClr val="92D050"/>
                </a:solidFill>
              </a:rPr>
            </a:br>
            <a:r>
              <a:rPr lang="ru-RU" sz="3200" b="1" dirty="0" smtClean="0">
                <a:solidFill>
                  <a:srgbClr val="92D050"/>
                </a:solidFill>
              </a:rPr>
              <a:t>ВЕСЕННИЙ</a:t>
            </a:r>
          </a:p>
          <a:p>
            <a:r>
              <a:rPr lang="ru-RU" sz="3200" b="1" dirty="0" smtClean="0">
                <a:solidFill>
                  <a:srgbClr val="92D050"/>
                </a:solidFill>
              </a:rPr>
              <a:t>ВЕСНЯНКА</a:t>
            </a:r>
            <a:br>
              <a:rPr lang="ru-RU" sz="3200" b="1" dirty="0" smtClean="0">
                <a:solidFill>
                  <a:srgbClr val="92D050"/>
                </a:solidFill>
              </a:rPr>
            </a:br>
            <a:endParaRPr lang="ru-RU" sz="3200" b="1" dirty="0">
              <a:solidFill>
                <a:srgbClr val="92D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143636" y="2428868"/>
            <a:ext cx="300036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ВОРОН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ВОРОНА</a:t>
            </a:r>
            <a:b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</a:br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ВОРОНЬЁ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ВОРОНЁНОК</a:t>
            </a:r>
          </a:p>
          <a:p>
            <a:r>
              <a:rPr lang="ru-RU" sz="3200" b="1" dirty="0" smtClean="0">
                <a:solidFill>
                  <a:schemeClr val="bg2">
                    <a:lumMod val="10000"/>
                  </a:schemeClr>
                </a:solidFill>
              </a:rPr>
              <a:t>ВОРОНЬЕ</a:t>
            </a:r>
            <a:endParaRPr lang="ru-RU" sz="3200" b="1" dirty="0">
              <a:solidFill>
                <a:schemeClr val="bg2">
                  <a:lumMod val="10000"/>
                </a:schemeClr>
              </a:solidFill>
            </a:endParaRPr>
          </a:p>
        </p:txBody>
      </p:sp>
      <p:pic>
        <p:nvPicPr>
          <p:cNvPr id="8" name="Picture 2" descr="D:\Мои документы2\картинки\Анимашки\Читаем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9475" y="4953000"/>
            <a:ext cx="19145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Назовите однокоренные слова.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1472" y="1214422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ВЕСЕЛО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14348" y="1785926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ВЕСЕЛЬЕ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285992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ВЕСЕЛИТЬ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857496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ВЕСЕЛИНКА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3429000"/>
            <a:ext cx="35004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ВЕСЕЛЕНЬКИЙ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29058" y="1285860"/>
            <a:ext cx="15716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92D050"/>
                </a:solidFill>
              </a:rPr>
              <a:t>ВЕСНА</a:t>
            </a:r>
            <a:endParaRPr lang="ru-RU" sz="3200" b="1" dirty="0">
              <a:solidFill>
                <a:srgbClr val="92D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929058" y="1714488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ВЕСНУШКА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00496" y="2214554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ВЕСЕННИЙ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000496" y="2714620"/>
            <a:ext cx="28575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00B050"/>
                </a:solidFill>
              </a:rPr>
              <a:t>ВЕСНЯНКА</a:t>
            </a:r>
            <a:endParaRPr lang="ru-RU" sz="3200" b="1" dirty="0">
              <a:solidFill>
                <a:srgbClr val="00B05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858016" y="1285860"/>
            <a:ext cx="19288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65000"/>
                  </a:schemeClr>
                </a:solidFill>
              </a:rPr>
              <a:t>ВОРОН</a:t>
            </a:r>
            <a:endParaRPr lang="ru-RU" sz="3200" b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8016" y="1785926"/>
            <a:ext cx="2000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ВОРОНА</a:t>
            </a:r>
            <a:endParaRPr lang="ru-RU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643702" y="2285992"/>
            <a:ext cx="25002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ВОРОНЬЁ</a:t>
            </a:r>
            <a:endParaRPr lang="ru-RU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43604" y="3143248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ВОРОНЁНОК</a:t>
            </a:r>
            <a:endParaRPr lang="ru-RU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715140" y="2714620"/>
            <a:ext cx="24288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>
                    <a:lumMod val="50000"/>
                  </a:schemeClr>
                </a:solidFill>
              </a:rPr>
              <a:t>ВОРОНЬЕ</a:t>
            </a:r>
            <a:endParaRPr lang="ru-RU" sz="3200" b="1" dirty="0">
              <a:solidFill>
                <a:schemeClr val="bg1">
                  <a:lumMod val="50000"/>
                </a:schemeClr>
              </a:solidFill>
            </a:endParaRPr>
          </a:p>
        </p:txBody>
      </p:sp>
      <p:pic>
        <p:nvPicPr>
          <p:cNvPr id="18" name="Picture 2" descr="D:\Мои документы2\картинки\Анимашки\Читаем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29475" y="4953000"/>
            <a:ext cx="1914525" cy="1905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Читайте быстро.  Не ошибайтесь!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857232"/>
            <a:ext cx="850112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ЛИСТ – ЛИСТОК – ЛИСТОЧЕК – ЛИСТОПАД .</a:t>
            </a:r>
            <a:endParaRPr lang="ru-RU" sz="3200" b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0034" y="1857364"/>
            <a:ext cx="81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ЛИС – ЛИСА – ЛИСЁНОК – ЛИСИЙ – ЛИСИЦА.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2857496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ЛЕНЬ – ЛЕНТЯЙ – ЛЕНТЯЙКА – ЛЕНИВЫЙ.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3857628"/>
            <a:ext cx="83582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ЛЕС – ЛЕСОК – ЛЕСНИК – ЛЕСОПАРК -</a:t>
            </a:r>
          </a:p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ЛЕСОВОЗ.  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4929198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70C0"/>
                </a:solidFill>
              </a:rPr>
              <a:t>ЛЕС, ЛИСТ, ЛИСИЦА, ЛЕНТЯЙ, ЛИСЁНОК, ЛЕСОК, ЛЕНИВЫЙ</a:t>
            </a:r>
            <a:endParaRPr lang="ru-RU" sz="3200" b="1" i="1" dirty="0">
              <a:solidFill>
                <a:srgbClr val="0070C0"/>
              </a:solidFill>
            </a:endParaRPr>
          </a:p>
        </p:txBody>
      </p:sp>
      <p:pic>
        <p:nvPicPr>
          <p:cNvPr id="2049" name="Picture 1" descr="D:\Мои документы2\dis1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429132"/>
            <a:ext cx="1785918" cy="214310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85720" y="1000108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БА – БУ – БЫ     </a:t>
            </a:r>
            <a:r>
              <a:rPr lang="ru-RU" sz="3200" b="1" i="1" dirty="0" smtClean="0">
                <a:solidFill>
                  <a:schemeClr val="bg2">
                    <a:lumMod val="50000"/>
                  </a:schemeClr>
                </a:solidFill>
              </a:rPr>
              <a:t>НА ДВОРЕ СТОЯТ СТОЛБЫ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1571612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БУ– БЫ – БА     </a:t>
            </a:r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ИЗ ОКНА ТОРЧИТ  ТРУБА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2071678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ДО – ДУ – ДА       </a:t>
            </a:r>
            <a:r>
              <a:rPr lang="ru-RU" sz="3200" b="1" i="1" dirty="0" smtClean="0">
                <a:solidFill>
                  <a:schemeClr val="accent2">
                    <a:lumMod val="75000"/>
                  </a:schemeClr>
                </a:solidFill>
              </a:rPr>
              <a:t>ГУДЯТ ПРОВОДА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5720" y="2786058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1"/>
                </a:solidFill>
              </a:rPr>
              <a:t>УЖ – ЖУ – ЖУ   МОЛОКО ДАДИМ УЖУ </a:t>
            </a:r>
            <a:endParaRPr lang="ru-RU" sz="3200" b="1" dirty="0">
              <a:solidFill>
                <a:schemeClr val="accent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500438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chemeClr val="accent4">
                    <a:lumMod val="75000"/>
                  </a:schemeClr>
                </a:solidFill>
              </a:rPr>
              <a:t>ЖА – ЖА – ЖА    ЕСТЬ ИГОЛКИ У ЕЖА 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4071942"/>
            <a:ext cx="8572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7030A0"/>
                </a:solidFill>
              </a:rPr>
              <a:t>ЖИ – ЖИ – ЖИ   ЗДЕСЬ ЖИВУТ ЕЖИ </a:t>
            </a:r>
            <a:endParaRPr lang="ru-RU" sz="3200" b="1" dirty="0">
              <a:solidFill>
                <a:srgbClr val="7030A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7429520" y="4143380"/>
          <a:ext cx="1428760" cy="24330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CorelDRAW" r:id="rId4" imgW="1956600" imgH="3334680" progId="">
                  <p:embed/>
                </p:oleObj>
              </mc:Choice>
              <mc:Fallback>
                <p:oleObj name="CorelDRAW" r:id="rId4" imgW="1956600" imgH="3334680" progId="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9520" y="4143380"/>
                        <a:ext cx="1428760" cy="24330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000100" y="214290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Читайте внимательно и правильно. Не ошибайтесь!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028" name="Picture 4" descr="D:\Мои документы2\картинки\Смайлики2\21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72198" y="4857760"/>
            <a:ext cx="819150" cy="800100"/>
          </a:xfrm>
          <a:prstGeom prst="rect">
            <a:avLst/>
          </a:prstGeom>
          <a:noFill/>
        </p:spPr>
      </p:pic>
      <p:pic>
        <p:nvPicPr>
          <p:cNvPr id="1029" name="Picture 5" descr="D:\Мои документы2\картинки\Смайлики2\223.gif"/>
          <p:cNvPicPr>
            <a:picLocks noChangeAspect="1" noChangeArrowheads="1" noCrop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4500570"/>
            <a:ext cx="1214414" cy="1445731"/>
          </a:xfrm>
          <a:prstGeom prst="rect">
            <a:avLst/>
          </a:prstGeom>
          <a:noFill/>
        </p:spPr>
      </p:pic>
      <p:pic>
        <p:nvPicPr>
          <p:cNvPr id="16" name="Picture 11" descr="000044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 rot="1021434">
            <a:off x="3983359" y="5128088"/>
            <a:ext cx="1521311" cy="108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6" grpId="0"/>
      <p:bldP spid="7" grpId="0"/>
      <p:bldP spid="8" grpId="0"/>
      <p:bldP spid="9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Добавьте словечко.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85786" y="1071546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СА – СА – СА      В   ЛЕСУ    БЕГАЕТ …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643050"/>
            <a:ext cx="78581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СО – СО – СО    У </a:t>
            </a:r>
            <a:r>
              <a:rPr lang="ru-RU" sz="3600" b="1" dirty="0" smtClean="0">
                <a:solidFill>
                  <a:schemeClr val="accent1"/>
                </a:solidFill>
              </a:rPr>
              <a:t>В</a:t>
            </a:r>
            <a:r>
              <a:rPr lang="ru-RU" sz="3200" b="1" dirty="0" smtClean="0">
                <a:solidFill>
                  <a:schemeClr val="accent1"/>
                </a:solidFill>
              </a:rPr>
              <a:t>ОВЫ </a:t>
            </a:r>
            <a:r>
              <a:rPr lang="ru-RU" sz="3200" b="1" dirty="0" smtClean="0">
                <a:solidFill>
                  <a:schemeClr val="tx2"/>
                </a:solidFill>
              </a:rPr>
              <a:t>…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285992"/>
            <a:ext cx="8643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УСЬ – УСЬ – УСЬ      НА   ЛУГУ   ПАСЁТСЯ…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42910" y="2928934"/>
            <a:ext cx="8501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ТА – ТА – ТА     У  НАС  ДОМА  …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42910" y="3571876"/>
            <a:ext cx="8501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ЧА – ЧА – ЧА    ГОРИТ  В КОМНАТЕ …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42910" y="4214818"/>
            <a:ext cx="85010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ТЫ – ТЫ – ТЫ   СМЕТАНУ СЪЕЛИ ВСЮ …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0963" name="Picture 3" descr="D:\Мои документы2\картинки\a1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768" y="4643446"/>
            <a:ext cx="1691602" cy="1928802"/>
          </a:xfrm>
          <a:prstGeom prst="rect">
            <a:avLst/>
          </a:prstGeom>
          <a:noFill/>
        </p:spPr>
      </p:pic>
      <p:pic>
        <p:nvPicPr>
          <p:cNvPr id="40964" name="Picture 4" descr="D:\Мои документы2\картинки\a491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00364" y="5072074"/>
            <a:ext cx="2100472" cy="1462093"/>
          </a:xfrm>
          <a:prstGeom prst="rect">
            <a:avLst/>
          </a:prstGeom>
          <a:noFill/>
        </p:spPr>
      </p:pic>
      <p:pic>
        <p:nvPicPr>
          <p:cNvPr id="40965" name="Picture 5" descr="D:\Мои документы2\сф\Свечи и тд\8.gif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250590" y="2500306"/>
            <a:ext cx="893410" cy="18240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" dur="1000"/>
                                        <p:tgtEl>
                                          <p:spTgt spid="40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Читайте выразительно. 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pic>
        <p:nvPicPr>
          <p:cNvPr id="5" name="Picture 5" descr="D:\Мои документы2\картинки\Смайлики2\223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5143512"/>
            <a:ext cx="1214414" cy="1445731"/>
          </a:xfrm>
          <a:prstGeom prst="rect">
            <a:avLst/>
          </a:prstGeom>
          <a:noFill/>
        </p:spPr>
      </p:pic>
      <p:pic>
        <p:nvPicPr>
          <p:cNvPr id="7" name="Picture 4" descr="D:\Мои документы2\картинки\Смайлики2\218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5500702"/>
            <a:ext cx="819150" cy="8001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42910" y="1000108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ТО – ТУ – ТА,  ТО – ТУ – ТА,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 ТОСТ,  ТУЗ,  ВАТА,  ТАКТ,  ТАХТА.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5786" y="2071678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ПО – ПУ – ПА,  ПО – ПУ – ПА,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ПАПА,  ПОЗА,   ПУХ,   СТОПА.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57224" y="3143248"/>
            <a:ext cx="80010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КО – КУ – КА, КО – КУ – КА, </a:t>
            </a:r>
          </a:p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КОК, КУСТ, КАСКА, ЛОМ, МУКА.</a:t>
            </a:r>
          </a:p>
        </p:txBody>
      </p:sp>
      <p:pic>
        <p:nvPicPr>
          <p:cNvPr id="12" name="Picture 11" descr="00004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21434">
            <a:off x="7496949" y="2127692"/>
            <a:ext cx="1521311" cy="108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Rovermate\ФОТОГРАФИИ\фото\Школа\Аним\fa29ca72f0a11ac44d55a0e1c44b4de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215206" y="571480"/>
            <a:ext cx="143351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Какого слога  не стало?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28662" y="1000108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НА  ПА  ТА  ДА  КА  СА  ВА  РА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57224" y="1000108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НА  ПА  ТА  ДА  СА  ВА  РА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00100" y="1714488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НА  НО  НЫ  НУ  НИ  НЭ  НЕ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1714488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НА  НО  НЫ  НУ  НИ  НЕ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1538" y="2357430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НА  ТО  КЫ  ГУ  ЛИ  ДЭ  ВЕ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42976" y="2357430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НА  ТО  ГУ  ЛИ  ДЭ ВЕ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14348" y="3000372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ТАТ   КАК   ПАП   РАР  ВАВ   ДАД  МАМ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85786" y="3071810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ТАТ   КАК   ПАП  ВАВ   ДАД  МАМ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57224" y="3714752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КАТ   МИР   ТОК   ВУП   СЫН   ТЭД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8662" y="3786190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КАТ   МИР   ТОК    СЫН   ТЭД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6" name="Picture 3" descr="D:\Мои документы2\картинки\Смайлики2\21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72330" y="4786322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8" grpId="1"/>
      <p:bldP spid="9" grpId="0"/>
      <p:bldP spid="10" grpId="0"/>
      <p:bldP spid="10" grpId="1"/>
      <p:bldP spid="11" grpId="0"/>
      <p:bldP spid="12" grpId="0"/>
      <p:bldP spid="12" grpId="1"/>
      <p:bldP spid="13" grpId="0"/>
      <p:bldP spid="13" grpId="1"/>
      <p:bldP spid="13" grpId="2"/>
      <p:bldP spid="14" grpId="0"/>
      <p:bldP spid="14" grpId="1"/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Читайте выразительно.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pic>
        <p:nvPicPr>
          <p:cNvPr id="5" name="Picture 4" descr="D:\Мои документы2\картинки\Смайлики2\21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5286388"/>
            <a:ext cx="819150" cy="800100"/>
          </a:xfrm>
          <a:prstGeom prst="rect">
            <a:avLst/>
          </a:prstGeom>
          <a:noFill/>
        </p:spPr>
      </p:pic>
      <p:pic>
        <p:nvPicPr>
          <p:cNvPr id="6" name="Picture 5" descr="D:\Мои документы2\картинки\Смайлики2\2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86380" y="4857760"/>
            <a:ext cx="1214414" cy="1445731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14348" y="1000108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БЕ – БЕ – БИ, МЕ – МЕ – МИ,</a:t>
            </a:r>
          </a:p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БЕС,  БИС, МЕХ, СМЕХ, МИФ, ВОЗЬМИ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2071678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ПЕ – ПЕ – ПИ,  ТЕ  ТЕ – ТИ,</a:t>
            </a:r>
          </a:p>
          <a:p>
            <a:pPr algn="ctr"/>
            <a:r>
              <a:rPr lang="ru-RU" sz="3200" b="1" dirty="0" smtClean="0">
                <a:solidFill>
                  <a:schemeClr val="accent1"/>
                </a:solidFill>
              </a:rPr>
              <a:t>ПЕНА, ПИВО, ТЕНЬ, НАЙТИ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85786" y="3071810"/>
            <a:ext cx="807249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ФЕ – ФЕ – ФИ,  ВЕ – ВЕ – ВИ,</a:t>
            </a:r>
          </a:p>
          <a:p>
            <a:pPr algn="ctr"/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КОФЕ, ФИЗИК, ВЕК, ЗОВИ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8596" y="4143380"/>
            <a:ext cx="871540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5"/>
                </a:solidFill>
              </a:rPr>
              <a:t>ГЕ – ГЕ – ГИ,  НЕ – НЕ – НИ,</a:t>
            </a:r>
          </a:p>
          <a:p>
            <a:pPr algn="ctr"/>
            <a:r>
              <a:rPr lang="ru-RU" sz="3200" b="1" dirty="0" smtClean="0">
                <a:solidFill>
                  <a:schemeClr val="accent5"/>
                </a:solidFill>
              </a:rPr>
              <a:t>ГЕЛЬ, ГИД, ГИПС, НЕФТЬ, СНЕГ, ОНИ</a:t>
            </a:r>
          </a:p>
        </p:txBody>
      </p:sp>
      <p:pic>
        <p:nvPicPr>
          <p:cNvPr id="11" name="Picture 11" descr="00004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669791">
            <a:off x="7683766" y="2624387"/>
            <a:ext cx="1377989" cy="984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Читайте внимательно.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pic>
        <p:nvPicPr>
          <p:cNvPr id="5" name="Picture 4" descr="D:\Мои документы2\картинки\Смайлики2\218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5500702"/>
            <a:ext cx="819150" cy="800100"/>
          </a:xfrm>
          <a:prstGeom prst="rect">
            <a:avLst/>
          </a:prstGeom>
          <a:noFill/>
        </p:spPr>
      </p:pic>
      <p:pic>
        <p:nvPicPr>
          <p:cNvPr id="6" name="Picture 5" descr="D:\Мои документы2\картинки\Смайлики2\22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929322" y="5143512"/>
            <a:ext cx="1214414" cy="1445731"/>
          </a:xfrm>
          <a:prstGeom prst="rect">
            <a:avLst/>
          </a:prstGeom>
          <a:noFill/>
        </p:spPr>
      </p:pic>
      <p:pic>
        <p:nvPicPr>
          <p:cNvPr id="7" name="Picture 11" descr="000044"/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021434">
            <a:off x="7496948" y="198890"/>
            <a:ext cx="1521311" cy="1086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4348" y="1000108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4"/>
                </a:solidFill>
              </a:rPr>
              <a:t>МЁ – ТЁ – СЁ , МЁ – ТЁ – СЁ,</a:t>
            </a:r>
            <a:br>
              <a:rPr lang="ru-RU" sz="3200" b="1" dirty="0" smtClean="0">
                <a:solidFill>
                  <a:schemeClr val="accent4"/>
                </a:solidFill>
              </a:rPr>
            </a:br>
            <a:r>
              <a:rPr lang="ru-RU" sz="3200" b="1" dirty="0" smtClean="0">
                <a:solidFill>
                  <a:schemeClr val="accent4"/>
                </a:solidFill>
              </a:rPr>
              <a:t>ТЁЗКА,  МЁД,  УТЁС,  ТЁС,   ВСЁ</a:t>
            </a:r>
            <a:endParaRPr lang="ru-RU" sz="3200" b="1" dirty="0">
              <a:solidFill>
                <a:schemeClr val="accent4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57224" y="2000240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/>
                </a:solidFill>
              </a:rPr>
              <a:t>НЁ  - ВЁ – ЧЁТ, НЁ – ВЁ – ЧЁТ,</a:t>
            </a:r>
          </a:p>
          <a:p>
            <a:pPr algn="ctr"/>
            <a:r>
              <a:rPr lang="ru-RU" sz="3200" b="1" dirty="0" smtClean="0">
                <a:solidFill>
                  <a:schemeClr val="accent3"/>
                </a:solidFill>
              </a:rPr>
              <a:t>ГНЁТ,  ОВЁС,  УЧЁТ,  ЗАЧЁТ</a:t>
            </a:r>
            <a:endParaRPr lang="ru-RU" sz="3200" b="1" dirty="0">
              <a:solidFill>
                <a:schemeClr val="accent3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3071810"/>
            <a:ext cx="764386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ТЮ – ЗЮ – НЮ,  ТЮ – ЗЮ – НЮ,</a:t>
            </a:r>
          </a:p>
          <a:p>
            <a:pPr algn="ctr"/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ТЮК,  ИЗЮМ,  КОСТЮМ,  МЕНЮ,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Читайте быстро и  внимательно.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5072074"/>
            <a:ext cx="2039826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928662" y="1071546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</a:rPr>
              <a:t>КУПИ КИПУ ПИК.</a:t>
            </a:r>
            <a:endParaRPr lang="ru-RU" sz="3200" b="1" dirty="0">
              <a:solidFill>
                <a:srgbClr val="C0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57224" y="1643050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ТЕЧЁТ РЕЧКА, ПЕЧЁТ ПЕЧКА.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2214554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У ЕЖА ЕЖАТА,  У УЖА УЖАТА.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2786058"/>
            <a:ext cx="78581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У РЕДЬКИ И РЕПКИ КОРНИ КРЕПКИ.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5720" y="3357562"/>
            <a:ext cx="850112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ЧЕШУЯ У ЩУЧКИ, ЩЕТИНКА У ЧУШКИ.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14348" y="3929066"/>
            <a:ext cx="792961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КОЛПАК НА КОЛПАКЕ, ПОД КОЛПАКОМ  КОЛПАК.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357290" y="1500174"/>
            <a:ext cx="69294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5072074"/>
            <a:ext cx="2039826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71472" y="1000108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ДВА  ДРОВОСЕКА, ДВА ДВРОКОЛА, ДВА ДВРОВОРУБА.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48" y="2071678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У ЧЕТЫРЁХ ЧЕРЕПАШЕК ПО ЧЕТЫРЕ ЧЕРЕПАШОНКА,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14348" y="3071810"/>
            <a:ext cx="84296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ЩИПЛЕТ ДЕВОЧКАМ МОРОЗ   НОЖКИ, РУЧКИ, УШКИ, НОС.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1472" y="4214818"/>
            <a:ext cx="78581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ОРЁЛ НА ГОРЕ, ПЕРО НА ОРЛЕ, ГОРА ПОД ОРЛОМ, ОРЁЛ ПОД ПЕРОМ.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52500" y="5095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Читайте быстро и  внимательно.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152500" y="5095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Читайте быстро и  внимательно.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7224" y="1071546"/>
            <a:ext cx="728667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СТУПА, МУФТА, ПАСТА, ВАХТА,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ВАТА, НОТА, ДАТА, ШАХТА,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МАСКА, КАСКА, ПУСТОТА,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ПАПКА, ТОПКА ДУХОТА.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42910" y="3143248"/>
            <a:ext cx="82153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МАК, ЗНАК, КУСОК, ФРАК, СТОПКА,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СУК, БУК, ЗВУК, МАЯК, ТАКТ, КНОПКА,</a:t>
            </a:r>
          </a:p>
          <a:p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ГОД, ВХОД, СОК, БАТОН, КОМПОТ,</a:t>
            </a:r>
            <a:b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ПОЗА, СОПКА, КУСТ, ПОХОД.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4034" name="Picture 2" descr="D:\Мои документы2\картинки\Bambi1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72330" y="4643446"/>
            <a:ext cx="1777133" cy="199677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52500" y="5095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Читайте быстро и  внимательно.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57224" y="1071546"/>
            <a:ext cx="792961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МИШКА, ШОВ, ИЗБУШКА, ПЕШКА,</a:t>
            </a:r>
          </a:p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НИША, ШУТ, ПОДУШКА, СПЕШКА,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КАША, ШЕСТЬ, ПОЁШЬ, КУШАК,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НОША, СУШЬ, ЗОВЁШЬ, ИШАК.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472" y="3214686"/>
            <a:ext cx="828680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ЛАНДЫШ, ЛОТОС, ФЛОКС, ФИАЛКА,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ГОЛУБЬ, СОКОЛ, ДЯТЕЛ, ГАЛКА,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ЛУННИК, ЛУЧ, ЛУНА, СМЕЛ, БЫЛ,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СПАЛ, МОЛЧАЛ, ЗАБЫЛ, ОТКРЫЛ.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6" name="Picture 3" descr="f52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15272" y="4429132"/>
            <a:ext cx="1194174" cy="2198685"/>
          </a:xfrm>
          <a:prstGeom prst="rect">
            <a:avLst/>
          </a:prstGeom>
          <a:noFill/>
        </p:spPr>
      </p:pic>
      <p:pic>
        <p:nvPicPr>
          <p:cNvPr id="41986" name="Picture 2" descr="D:\Мои документы2\картинки\a490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86182" y="5214950"/>
            <a:ext cx="1381125" cy="14097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152500" y="509566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Будьте внимательны. Читайте правильно Не спешите!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12" name="Picture 4" descr="dog3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16" y="4714884"/>
            <a:ext cx="1959257" cy="1922451"/>
          </a:xfrm>
          <a:prstGeom prst="rect">
            <a:avLst/>
          </a:prstGeom>
          <a:noFill/>
        </p:spPr>
      </p:pic>
      <p:sp>
        <p:nvSpPr>
          <p:cNvPr id="13" name="TextBox 12"/>
          <p:cNvSpPr txBox="1"/>
          <p:nvPr/>
        </p:nvSpPr>
        <p:spPr>
          <a:xfrm>
            <a:off x="785786" y="1500174"/>
            <a:ext cx="807249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Щ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ЕНКА  ПОМЕСТИЛИ В КУХН…  .</a:t>
            </a:r>
          </a:p>
          <a:p>
            <a:pPr algn="just"/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В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 УГЛ… МЕЖДУ ШКАФ… И СУНДУК… ПОЛОЖИЛИ СТАР…   ПАЛЬТО. </a:t>
            </a:r>
            <a:r>
              <a:rPr lang="ru-RU" sz="3600" b="1" dirty="0" smtClean="0">
                <a:solidFill>
                  <a:schemeClr val="accent2">
                    <a:lumMod val="50000"/>
                  </a:schemeClr>
                </a:solidFill>
              </a:rPr>
              <a:t>П</a:t>
            </a:r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</a:rPr>
              <a:t>ОСТЕЛЬКА ВЫШЛА МЯГК…    И ТЁПЛ…</a:t>
            </a:r>
            <a:endParaRPr lang="ru-RU" sz="32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grpSp>
        <p:nvGrpSpPr>
          <p:cNvPr id="3" name="Group 13"/>
          <p:cNvGrpSpPr>
            <a:grpSpLocks/>
          </p:cNvGrpSpPr>
          <p:nvPr/>
        </p:nvGrpSpPr>
        <p:grpSpPr bwMode="auto">
          <a:xfrm>
            <a:off x="7215206" y="4714884"/>
            <a:ext cx="1714512" cy="1571612"/>
            <a:chOff x="3936" y="96"/>
            <a:chExt cx="2100" cy="1728"/>
          </a:xfrm>
        </p:grpSpPr>
        <p:pic>
          <p:nvPicPr>
            <p:cNvPr id="4" name="Picture 14" descr="7ed06faabaabt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4572" b="6073"/>
            <a:stretch>
              <a:fillRect/>
            </a:stretch>
          </p:blipFill>
          <p:spPr bwMode="auto">
            <a:xfrm>
              <a:off x="4032" y="96"/>
              <a:ext cx="2004" cy="13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" name="Group 15"/>
            <p:cNvGrpSpPr>
              <a:grpSpLocks/>
            </p:cNvGrpSpPr>
            <p:nvPr/>
          </p:nvGrpSpPr>
          <p:grpSpPr bwMode="auto">
            <a:xfrm>
              <a:off x="3906" y="1055"/>
              <a:ext cx="574" cy="767"/>
              <a:chOff x="3886" y="1097"/>
              <a:chExt cx="774" cy="919"/>
            </a:xfrm>
          </p:grpSpPr>
          <p:sp>
            <p:nvSpPr>
              <p:cNvPr id="6" name="AutoShape 16"/>
              <p:cNvSpPr>
                <a:spLocks noChangeArrowheads="1"/>
              </p:cNvSpPr>
              <p:nvPr/>
            </p:nvSpPr>
            <p:spPr bwMode="auto">
              <a:xfrm>
                <a:off x="3888" y="1440"/>
                <a:ext cx="765" cy="576"/>
              </a:xfrm>
              <a:custGeom>
                <a:avLst/>
                <a:gdLst>
                  <a:gd name="T0" fmla="*/ 669 w 21600"/>
                  <a:gd name="T1" fmla="*/ 288 h 21600"/>
                  <a:gd name="T2" fmla="*/ 382 w 21600"/>
                  <a:gd name="T3" fmla="*/ 576 h 21600"/>
                  <a:gd name="T4" fmla="*/ 96 w 21600"/>
                  <a:gd name="T5" fmla="*/ 288 h 21600"/>
                  <a:gd name="T6" fmla="*/ 382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489 w 21600"/>
                  <a:gd name="T13" fmla="*/ 4500 h 21600"/>
                  <a:gd name="T14" fmla="*/ 17111 w 21600"/>
                  <a:gd name="T15" fmla="*/ 1710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E26C2A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7" name="Oval 17"/>
              <p:cNvSpPr>
                <a:spLocks noChangeArrowheads="1"/>
              </p:cNvSpPr>
              <p:nvPr/>
            </p:nvSpPr>
            <p:spPr bwMode="auto">
              <a:xfrm rot="16228259" flipV="1">
                <a:off x="4099" y="1085"/>
                <a:ext cx="348" cy="769"/>
              </a:xfrm>
              <a:prstGeom prst="ellipse">
                <a:avLst/>
              </a:prstGeom>
              <a:solidFill>
                <a:srgbClr val="F7C593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8" name="Freeform 18"/>
              <p:cNvSpPr>
                <a:spLocks/>
              </p:cNvSpPr>
              <p:nvPr/>
            </p:nvSpPr>
            <p:spPr bwMode="auto">
              <a:xfrm>
                <a:off x="3886" y="1097"/>
                <a:ext cx="484" cy="393"/>
              </a:xfrm>
              <a:custGeom>
                <a:avLst/>
                <a:gdLst>
                  <a:gd name="T0" fmla="*/ 0 w 484"/>
                  <a:gd name="T1" fmla="*/ 393 h 393"/>
                  <a:gd name="T2" fmla="*/ 55 w 484"/>
                  <a:gd name="T3" fmla="*/ 201 h 393"/>
                  <a:gd name="T4" fmla="*/ 347 w 484"/>
                  <a:gd name="T5" fmla="*/ 0 h 393"/>
                  <a:gd name="T6" fmla="*/ 484 w 484"/>
                  <a:gd name="T7" fmla="*/ 28 h 3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4"/>
                  <a:gd name="T13" fmla="*/ 0 h 393"/>
                  <a:gd name="T14" fmla="*/ 484 w 484"/>
                  <a:gd name="T15" fmla="*/ 393 h 3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4" h="393">
                    <a:moveTo>
                      <a:pt x="0" y="393"/>
                    </a:moveTo>
                    <a:cubicBezTo>
                      <a:pt x="8" y="324"/>
                      <a:pt x="16" y="259"/>
                      <a:pt x="55" y="201"/>
                    </a:cubicBezTo>
                    <a:cubicBezTo>
                      <a:pt x="101" y="64"/>
                      <a:pt x="213" y="17"/>
                      <a:pt x="347" y="0"/>
                    </a:cubicBezTo>
                    <a:cubicBezTo>
                      <a:pt x="405" y="6"/>
                      <a:pt x="438" y="2"/>
                      <a:pt x="484" y="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9" name="Freeform 19"/>
              <p:cNvSpPr>
                <a:spLocks/>
              </p:cNvSpPr>
              <p:nvPr/>
            </p:nvSpPr>
            <p:spPr bwMode="auto">
              <a:xfrm flipH="1">
                <a:off x="4176" y="1104"/>
                <a:ext cx="484" cy="393"/>
              </a:xfrm>
              <a:custGeom>
                <a:avLst/>
                <a:gdLst>
                  <a:gd name="T0" fmla="*/ 0 w 484"/>
                  <a:gd name="T1" fmla="*/ 393 h 393"/>
                  <a:gd name="T2" fmla="*/ 55 w 484"/>
                  <a:gd name="T3" fmla="*/ 201 h 393"/>
                  <a:gd name="T4" fmla="*/ 347 w 484"/>
                  <a:gd name="T5" fmla="*/ 0 h 393"/>
                  <a:gd name="T6" fmla="*/ 484 w 484"/>
                  <a:gd name="T7" fmla="*/ 28 h 393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0 w 484"/>
                  <a:gd name="T13" fmla="*/ 0 h 393"/>
                  <a:gd name="T14" fmla="*/ 484 w 484"/>
                  <a:gd name="T15" fmla="*/ 393 h 393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484" h="393">
                    <a:moveTo>
                      <a:pt x="0" y="393"/>
                    </a:moveTo>
                    <a:cubicBezTo>
                      <a:pt x="8" y="324"/>
                      <a:pt x="16" y="259"/>
                      <a:pt x="55" y="201"/>
                    </a:cubicBezTo>
                    <a:cubicBezTo>
                      <a:pt x="101" y="64"/>
                      <a:pt x="213" y="17"/>
                      <a:pt x="347" y="0"/>
                    </a:cubicBezTo>
                    <a:cubicBezTo>
                      <a:pt x="405" y="6"/>
                      <a:pt x="438" y="2"/>
                      <a:pt x="484" y="28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" name="TextBox 9"/>
          <p:cNvSpPr txBox="1"/>
          <p:nvPr/>
        </p:nvSpPr>
        <p:spPr>
          <a:xfrm>
            <a:off x="1152500" y="509566"/>
            <a:ext cx="67151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Будьте внимательны. Читайте правильно Не спешите!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8596" y="1643050"/>
            <a:ext cx="842968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М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ОХНАТ…  ПЧЁЛКИ ВЬЮТСЯ НАД УЛЬЯМИ.  </a:t>
            </a:r>
            <a:r>
              <a:rPr lang="ru-RU" sz="3600" b="1" dirty="0" smtClean="0">
                <a:solidFill>
                  <a:schemeClr val="accent4">
                    <a:lumMod val="75000"/>
                  </a:schemeClr>
                </a:solidFill>
              </a:rPr>
              <a:t>С</a:t>
            </a:r>
            <a:r>
              <a:rPr lang="ru-RU" sz="3200" b="1" dirty="0" smtClean="0">
                <a:solidFill>
                  <a:schemeClr val="accent4">
                    <a:lumMod val="75000"/>
                  </a:schemeClr>
                </a:solidFill>
              </a:rPr>
              <a:t> ЖУЖЖАНИ…  ЛЕТАЮТ  НАД УЛЬЯМИ,  С   ТРАВК… НА  ТРАВК…  . ПЬЮТ И СОБИРА…  СЛАДК… СОК. БОГАТ… ЗАПАС МЁДУ  ОНИ ГОТОВ… К ЗИМ…   .</a:t>
            </a:r>
            <a:endParaRPr lang="ru-RU" sz="32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pic>
        <p:nvPicPr>
          <p:cNvPr id="3" name="Picture 5" descr="kniga5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88714" y="0"/>
            <a:ext cx="1555286" cy="1011087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Литература: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00100" y="1357298"/>
            <a:ext cx="692948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И, Л, Калинина. Учим детей писать и читать. </a:t>
            </a:r>
          </a:p>
          <a:p>
            <a:r>
              <a:rPr lang="ru-RU" sz="2000" dirty="0" smtClean="0"/>
              <a:t>Москва «Флинта» 1997</a:t>
            </a:r>
          </a:p>
          <a:p>
            <a:r>
              <a:rPr lang="ru-RU" sz="2000" dirty="0" smtClean="0"/>
              <a:t>О. </a:t>
            </a:r>
            <a:r>
              <a:rPr lang="ru-RU" sz="2000" dirty="0" err="1" smtClean="0"/>
              <a:t>Джежелей</a:t>
            </a:r>
            <a:r>
              <a:rPr lang="ru-RU" sz="2000" dirty="0" smtClean="0"/>
              <a:t>. </a:t>
            </a:r>
            <a:r>
              <a:rPr lang="ru-RU" sz="2000" dirty="0" err="1" smtClean="0"/>
              <a:t>Помогайка</a:t>
            </a:r>
            <a:r>
              <a:rPr lang="ru-RU" sz="2000" dirty="0" smtClean="0"/>
              <a:t>.</a:t>
            </a:r>
          </a:p>
          <a:p>
            <a:r>
              <a:rPr lang="ru-RU" sz="2000" dirty="0" smtClean="0"/>
              <a:t>Москва. 1994 АО «СТОЛЕТИЕ»</a:t>
            </a:r>
          </a:p>
          <a:p>
            <a:r>
              <a:rPr lang="ru-RU" sz="2000" dirty="0" smtClean="0"/>
              <a:t>Методики Зайцева. Скороговорки</a:t>
            </a:r>
          </a:p>
          <a:p>
            <a:r>
              <a:rPr lang="ru-RU" sz="2000" dirty="0" smtClean="0"/>
              <a:t>Санкт – Петербург Издательский Дом «Нева»</a:t>
            </a:r>
          </a:p>
          <a:p>
            <a:r>
              <a:rPr lang="ru-RU" sz="2000" dirty="0" smtClean="0"/>
              <a:t>Москва «ОЛМА-ПРЕСС» 2002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1" descr="C:\Rovermate\ФОТОГРАФИИ\фото\Школа\Аним\fa29ca72f0a11ac44d55a0e1c44b4de5.gif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7215206" y="571480"/>
            <a:ext cx="1433513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285728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Какие слоги поменялись  местами?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348" y="928670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КА  НА  ДА  СА  ТА  ВА  ФА  МА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5786" y="1000108"/>
            <a:ext cx="64294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МА  НА  ДА  СА  ТА  ВА  ФА  КА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28662" y="1785926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КА  НО  ДУ  СЫ  ТЭ  ВИ  ГЕ  МЮ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28662" y="1857364"/>
            <a:ext cx="67151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КА  ГЕ  ДУ  СЫ  ТЭ  ВИ  НО МЮ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28662" y="2500306"/>
            <a:ext cx="74295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КАТ   НАК   ДАМ  САД  ПАС   ЛАВ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0100" y="2571744"/>
            <a:ext cx="7786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КАТ  НАК   ДАМ  ПАС  САД   ЛАВ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928662" y="3286124"/>
            <a:ext cx="67866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БИЛ  СУК  ТАК  МУЛ  ПЕЛ  БЫЛ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42976" y="3286124"/>
            <a:ext cx="66437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</a:rPr>
              <a:t>БЫЛ  СУК  ТАК  МУЛ  ПЕЛ  БИЛ</a:t>
            </a:r>
            <a:endParaRPr lang="ru-RU" sz="3200" b="1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14" name="Picture 3" descr="D:\Мои документы2\картинки\Смайлики2\213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358082" y="5072074"/>
            <a:ext cx="1428760" cy="14287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2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7" grpId="0"/>
      <p:bldP spid="8" grpId="0"/>
      <p:bldP spid="8" grpId="1"/>
      <p:bldP spid="9" grpId="0"/>
      <p:bldP spid="10" grpId="0"/>
      <p:bldP spid="10" grpId="1"/>
      <p:bldP spid="11" grpId="0"/>
      <p:bldP spid="12" grpId="0"/>
      <p:bldP spid="12" grpId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pic>
        <p:nvPicPr>
          <p:cNvPr id="4" name="Рисунок 3" descr="book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85728"/>
            <a:ext cx="1071562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43042" y="285728"/>
            <a:ext cx="664373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Чтение слов, отличающихся одной буквой.</a:t>
            </a:r>
            <a:endParaRPr lang="ru-RU" sz="3200" b="1" i="1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285852" y="1500174"/>
            <a:ext cx="128588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ЛАК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РАК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БАК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МАК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ВАК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ТАК</a:t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КАК</a:t>
            </a:r>
            <a:endParaRPr lang="ru-RU" sz="3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786050" y="1500174"/>
            <a:ext cx="178595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ПАР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БАР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ВАР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МАР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ДАР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ШАР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ЖАР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429124" y="1500174"/>
            <a:ext cx="1714512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СОК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ТОК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ДОК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РОК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КОК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БОК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ЦОК</a:t>
            </a: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072198" y="1500174"/>
            <a:ext cx="160735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1"/>
                </a:solidFill>
              </a:rPr>
              <a:t>МОЛ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ПОЛ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>ТОЛ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КОЛ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ГОЛ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ВОЛ</a:t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r>
              <a:rPr lang="ru-RU" sz="3200" b="1" dirty="0" smtClean="0">
                <a:solidFill>
                  <a:schemeClr val="accent1"/>
                </a:solidFill>
              </a:rPr>
              <a:t>ЗОЛ</a:t>
            </a:r>
          </a:p>
          <a:p>
            <a:r>
              <a:rPr lang="ru-RU" sz="3200" b="1" dirty="0" smtClean="0">
                <a:solidFill>
                  <a:schemeClr val="accent1"/>
                </a:solidFill>
              </a:rPr>
              <a:t/>
            </a:r>
            <a:br>
              <a:rPr lang="ru-RU" sz="3200" b="1" dirty="0" smtClean="0">
                <a:solidFill>
                  <a:schemeClr val="accent1"/>
                </a:solidFill>
              </a:rPr>
            </a:br>
            <a:endParaRPr lang="ru-RU" sz="3200" b="1" dirty="0">
              <a:solidFill>
                <a:schemeClr val="accent1"/>
              </a:solidFill>
            </a:endParaRPr>
          </a:p>
        </p:txBody>
      </p:sp>
      <p:pic>
        <p:nvPicPr>
          <p:cNvPr id="1026" name="Picture 2" descr="D:\Мои документы2\картинки\Анимашки\Винни\animated_cartoon_0044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429132"/>
            <a:ext cx="1607348" cy="1928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" presetClass="entr" presetSubtype="1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7" grpId="0"/>
      <p:bldP spid="7" grpId="1"/>
      <p:bldP spid="7" grpId="2"/>
      <p:bldP spid="9" grpId="0"/>
      <p:bldP spid="9" grpId="1"/>
      <p:bldP spid="9" grpId="2"/>
      <p:bldP spid="10" grpId="0"/>
      <p:bldP spid="10" grpId="1"/>
      <p:bldP spid="10" grpId="2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571604" y="857232"/>
            <a:ext cx="164307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МЯЛ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ВЯЛ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ВЯЗ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РЯД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СЯДЬ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ПЯТЬ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МЯТЬ</a:t>
            </a:r>
            <a:b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3">
                    <a:lumMod val="75000"/>
                  </a:schemeClr>
                </a:solidFill>
              </a:rPr>
              <a:t>ЗЯБЬ</a:t>
            </a:r>
            <a:endParaRPr lang="ru-RU" sz="32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57554" y="857232"/>
            <a:ext cx="1500198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/>
                </a:solidFill>
              </a:rPr>
              <a:t>НЁС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ПЁС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ТЁС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ВЁЗ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ТЁК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МЁД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ВЁЛ</a:t>
            </a:r>
            <a:br>
              <a:rPr lang="ru-RU" sz="3200" b="1" dirty="0" smtClean="0">
                <a:solidFill>
                  <a:schemeClr val="accent2"/>
                </a:solidFill>
              </a:rPr>
            </a:br>
            <a:r>
              <a:rPr lang="ru-RU" sz="3200" b="1" dirty="0" smtClean="0">
                <a:solidFill>
                  <a:schemeClr val="accent2"/>
                </a:solidFill>
              </a:rPr>
              <a:t>ЛЁГ</a:t>
            </a: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072066" y="785794"/>
            <a:ext cx="142876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ВАЛ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ВОЛ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ВИЛ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ВЫЛ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ВЯЛ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ВЁЛ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ВЮЛ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15140" y="714356"/>
            <a:ext cx="178595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/>
                </a:solidFill>
              </a:rPr>
              <a:t>ТАК</a:t>
            </a:r>
            <a:br>
              <a:rPr lang="ru-RU" sz="3200" b="1" dirty="0" smtClean="0">
                <a:solidFill>
                  <a:schemeClr val="accent6"/>
                </a:solidFill>
              </a:rPr>
            </a:br>
            <a:r>
              <a:rPr lang="ru-RU" sz="3200" b="1" dirty="0" smtClean="0">
                <a:solidFill>
                  <a:schemeClr val="accent6"/>
                </a:solidFill>
              </a:rPr>
              <a:t>ТИК</a:t>
            </a:r>
            <a:br>
              <a:rPr lang="ru-RU" sz="3200" b="1" dirty="0" smtClean="0">
                <a:solidFill>
                  <a:schemeClr val="accent6"/>
                </a:solidFill>
              </a:rPr>
            </a:br>
            <a:r>
              <a:rPr lang="ru-RU" sz="3200" b="1" dirty="0" smtClean="0">
                <a:solidFill>
                  <a:schemeClr val="accent6"/>
                </a:solidFill>
              </a:rPr>
              <a:t>ТУК</a:t>
            </a:r>
            <a:br>
              <a:rPr lang="ru-RU" sz="3200" b="1" dirty="0" smtClean="0">
                <a:solidFill>
                  <a:schemeClr val="accent6"/>
                </a:solidFill>
              </a:rPr>
            </a:br>
            <a:r>
              <a:rPr lang="ru-RU" sz="3200" b="1" dirty="0" smtClean="0">
                <a:solidFill>
                  <a:schemeClr val="accent6"/>
                </a:solidFill>
              </a:rPr>
              <a:t>ТЯК</a:t>
            </a:r>
            <a:br>
              <a:rPr lang="ru-RU" sz="3200" b="1" dirty="0" smtClean="0">
                <a:solidFill>
                  <a:schemeClr val="accent6"/>
                </a:solidFill>
              </a:rPr>
            </a:br>
            <a:r>
              <a:rPr lang="ru-RU" sz="3200" b="1" dirty="0" smtClean="0">
                <a:solidFill>
                  <a:schemeClr val="accent6"/>
                </a:solidFill>
              </a:rPr>
              <a:t>ТОК</a:t>
            </a:r>
            <a:br>
              <a:rPr lang="ru-RU" sz="3200" b="1" dirty="0" smtClean="0">
                <a:solidFill>
                  <a:schemeClr val="accent6"/>
                </a:solidFill>
              </a:rPr>
            </a:br>
            <a:r>
              <a:rPr lang="ru-RU" sz="3200" b="1" dirty="0" smtClean="0">
                <a:solidFill>
                  <a:schemeClr val="accent6"/>
                </a:solidFill>
              </a:rPr>
              <a:t>ТЁК</a:t>
            </a:r>
            <a:br>
              <a:rPr lang="ru-RU" sz="3200" b="1" dirty="0" smtClean="0">
                <a:solidFill>
                  <a:schemeClr val="accent6"/>
                </a:solidFill>
              </a:rPr>
            </a:br>
            <a:r>
              <a:rPr lang="ru-RU" sz="3200" b="1" dirty="0" smtClean="0">
                <a:solidFill>
                  <a:schemeClr val="accent6"/>
                </a:solidFill>
              </a:rPr>
              <a:t>ТЮК</a:t>
            </a:r>
            <a:br>
              <a:rPr lang="ru-RU" sz="3200" b="1" dirty="0" smtClean="0">
                <a:solidFill>
                  <a:schemeClr val="accent6"/>
                </a:solidFill>
              </a:rPr>
            </a:br>
            <a:r>
              <a:rPr lang="ru-RU" sz="3200" b="1" dirty="0" smtClean="0">
                <a:solidFill>
                  <a:schemeClr val="accent6"/>
                </a:solidFill>
              </a:rPr>
              <a:t>ТЕК</a:t>
            </a:r>
            <a:endParaRPr lang="ru-RU" sz="3200" b="1" dirty="0">
              <a:solidFill>
                <a:schemeClr val="accent6"/>
              </a:solidFill>
            </a:endParaRPr>
          </a:p>
        </p:txBody>
      </p:sp>
      <p:pic>
        <p:nvPicPr>
          <p:cNvPr id="8" name="Рисунок 7" descr="book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071562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D:\Мои документы2\картинки\Анимашки\Винни\animated_cartoon_0042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572008"/>
            <a:ext cx="1666880" cy="20002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7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3" grpId="2"/>
      <p:bldP spid="4" grpId="0"/>
      <p:bldP spid="4" grpId="1"/>
      <p:bldP spid="4" grpId="2"/>
      <p:bldP spid="5" grpId="0"/>
      <p:bldP spid="5" grpId="1"/>
      <p:bldP spid="5" grpId="2"/>
      <p:bldP spid="7" grpId="0"/>
      <p:bldP spid="7" grpId="1"/>
      <p:bldP spid="7" grpId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pic>
        <p:nvPicPr>
          <p:cNvPr id="3" name="Рисунок 2" descr="book8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285728"/>
            <a:ext cx="1071562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1500166" y="1071546"/>
            <a:ext cx="221457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ДЕНЬ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ПЕНЬ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ЛЕНЬ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ОЛЕНЬ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ОСЕНЬ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ЗЕЛЕНЬ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  <a:t>РЕМЕНЬ</a:t>
            </a:r>
            <a:br>
              <a:rPr lang="ru-RU" sz="3200" b="1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sz="3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3306" y="1142984"/>
            <a:ext cx="192882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КОРЬ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ХОРЬ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ЯКОРЬ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УГОРЬ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УВОРЬ</a:t>
            </a:r>
            <a:b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5">
                    <a:lumMod val="75000"/>
                  </a:schemeClr>
                </a:solidFill>
              </a:rPr>
              <a:t>ХВОРЬ</a:t>
            </a:r>
            <a:endParaRPr lang="ru-RU" sz="3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929322" y="1142984"/>
            <a:ext cx="22860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/>
              <a:t>НОЛЬ</a:t>
            </a:r>
            <a:br>
              <a:rPr lang="ru-RU" sz="3200" b="1" dirty="0" smtClean="0"/>
            </a:br>
            <a:r>
              <a:rPr lang="ru-RU" sz="3200" b="1" dirty="0" smtClean="0"/>
              <a:t>СОЛЬ</a:t>
            </a:r>
            <a:br>
              <a:rPr lang="ru-RU" sz="3200" b="1" dirty="0" smtClean="0"/>
            </a:br>
            <a:r>
              <a:rPr lang="ru-RU" sz="3200" b="1" dirty="0" smtClean="0"/>
              <a:t>МОЛЬ</a:t>
            </a:r>
            <a:br>
              <a:rPr lang="ru-RU" sz="3200" b="1" dirty="0" smtClean="0"/>
            </a:br>
            <a:r>
              <a:rPr lang="ru-RU" sz="3200" b="1" dirty="0" smtClean="0"/>
              <a:t>РОЛЬ</a:t>
            </a:r>
            <a:br>
              <a:rPr lang="ru-RU" sz="3200" b="1" dirty="0" smtClean="0"/>
            </a:br>
            <a:r>
              <a:rPr lang="ru-RU" sz="3200" b="1" dirty="0" smtClean="0"/>
              <a:t>ТОЛЬ</a:t>
            </a:r>
            <a:br>
              <a:rPr lang="ru-RU" sz="3200" b="1" dirty="0" smtClean="0"/>
            </a:br>
            <a:r>
              <a:rPr lang="ru-RU" sz="3200" b="1" dirty="0" smtClean="0"/>
              <a:t>БОЛЬ</a:t>
            </a:r>
            <a:endParaRPr lang="ru-RU" sz="3200" b="1" dirty="0"/>
          </a:p>
        </p:txBody>
      </p:sp>
      <p:pic>
        <p:nvPicPr>
          <p:cNvPr id="3074" name="Picture 2" descr="D:\Мои документы2\картинки\Анимашки\Винни\animated_cartoon_0053.gif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4572008"/>
            <a:ext cx="1607348" cy="192881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5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4" grpId="2"/>
      <p:bldP spid="5" grpId="0"/>
      <p:bldP spid="5" grpId="1"/>
      <p:bldP spid="5" grpId="2"/>
      <p:bldP spid="6" grpId="0"/>
      <p:bldP spid="6" grpId="1"/>
      <p:bldP spid="6" grpId="2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357166"/>
            <a:ext cx="67151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Договорте</a:t>
            </a: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</a:rPr>
              <a:t> конец словечка.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3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42910" y="1571612"/>
            <a:ext cx="15716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БУМА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ТЕЛЕ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БЕРЛО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ДОРО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285984" y="2071678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ГА</a:t>
            </a: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572000" y="1357298"/>
            <a:ext cx="250033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СКОВОРО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ПОГО</a:t>
            </a:r>
            <a:b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ПРИРО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СВОБО</a:t>
            </a:r>
          </a:p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ПРОСТУ 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500826" y="2071678"/>
            <a:ext cx="23574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7200" b="1" dirty="0" smtClean="0">
                <a:solidFill>
                  <a:schemeClr val="accent5">
                    <a:lumMod val="75000"/>
                  </a:schemeClr>
                </a:solidFill>
              </a:rPr>
              <a:t>ДА</a:t>
            </a:r>
            <a:endParaRPr lang="ru-RU" sz="7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026" name="Picture 2" descr="D:\Мои документы2\картинки\Анимашки\Винни\animated_cartoon_0059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000504"/>
            <a:ext cx="2166946" cy="26003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Мои документы2\Презентации. Шаблоны 2\Виньетки\svitolk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3786190"/>
            <a:ext cx="3324470" cy="307181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500034" y="1500174"/>
            <a:ext cx="26432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ДЕТВО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МАКУЛАТУ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КУЛЬТУ</a:t>
            </a:r>
            <a:b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ЗАВТ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СЕСТ</a:t>
            </a:r>
          </a:p>
          <a:p>
            <a:r>
              <a:rPr lang="ru-RU" sz="3200" b="1" dirty="0" smtClean="0">
                <a:solidFill>
                  <a:schemeClr val="accent6">
                    <a:lumMod val="75000"/>
                  </a:schemeClr>
                </a:solidFill>
              </a:rPr>
              <a:t>КВАРТИ </a:t>
            </a:r>
            <a:endParaRPr lang="ru-RU" sz="32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28860" y="2500306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accent6">
                    <a:lumMod val="50000"/>
                  </a:schemeClr>
                </a:solidFill>
              </a:rPr>
              <a:t>- </a:t>
            </a:r>
            <a:r>
              <a:rPr lang="ru-RU" sz="7200" b="1" dirty="0" smtClean="0">
                <a:solidFill>
                  <a:schemeClr val="accent6">
                    <a:lumMod val="50000"/>
                  </a:schemeClr>
                </a:solidFill>
              </a:rPr>
              <a:t>РА</a:t>
            </a:r>
            <a:endParaRPr lang="ru-RU" sz="7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500826" y="2643182"/>
            <a:ext cx="22859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- </a:t>
            </a:r>
            <a:r>
              <a:rPr lang="ru-RU" sz="7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ЛА</a:t>
            </a:r>
            <a:endParaRPr lang="ru-RU" sz="72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86314" y="1643050"/>
            <a:ext cx="264320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/>
                </a:solidFill>
              </a:rPr>
              <a:t>ЧЕРНИ</a:t>
            </a:r>
          </a:p>
          <a:p>
            <a:r>
              <a:rPr lang="ru-RU" sz="3200" b="1" dirty="0" smtClean="0">
                <a:solidFill>
                  <a:schemeClr val="tx2"/>
                </a:solidFill>
              </a:rPr>
              <a:t>СТРАШИ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КУК</a:t>
            </a:r>
            <a:br>
              <a:rPr lang="ru-RU" sz="3200" b="1" dirty="0" smtClean="0">
                <a:solidFill>
                  <a:schemeClr val="tx2"/>
                </a:solidFill>
              </a:rPr>
            </a:br>
            <a:r>
              <a:rPr lang="ru-RU" sz="3200" b="1" dirty="0" smtClean="0">
                <a:solidFill>
                  <a:schemeClr val="tx2"/>
                </a:solidFill>
              </a:rPr>
              <a:t>АКУ</a:t>
            </a:r>
          </a:p>
          <a:p>
            <a:r>
              <a:rPr lang="ru-RU" sz="3200" b="1" dirty="0" smtClean="0">
                <a:solidFill>
                  <a:schemeClr val="tx2"/>
                </a:solidFill>
              </a:rPr>
              <a:t>МЕТ</a:t>
            </a:r>
          </a:p>
          <a:p>
            <a:endParaRPr lang="ru-RU" sz="3200" b="1" dirty="0">
              <a:solidFill>
                <a:schemeClr val="tx2"/>
              </a:solidFill>
            </a:endParaRPr>
          </a:p>
        </p:txBody>
      </p:sp>
      <p:pic>
        <p:nvPicPr>
          <p:cNvPr id="2050" name="Picture 2" descr="D:\Мои документы2\картинки\Анимашки\Винни\animated_cartoon_0046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4643445"/>
            <a:ext cx="1785950" cy="20607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916</TotalTime>
  <Words>1130</Words>
  <Application>Microsoft Office PowerPoint</Application>
  <PresentationFormat>Экран (4:3)</PresentationFormat>
  <Paragraphs>297</Paragraphs>
  <Slides>38</Slides>
  <Notes>2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0" baseType="lpstr">
      <vt:lpstr>Трек</vt:lpstr>
      <vt:lpstr>CorelDRAW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sctu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sp3</dc:creator>
  <cp:lastModifiedBy>Oksana</cp:lastModifiedBy>
  <cp:revision>88</cp:revision>
  <dcterms:created xsi:type="dcterms:W3CDTF">2009-02-15T06:42:02Z</dcterms:created>
  <dcterms:modified xsi:type="dcterms:W3CDTF">2012-11-30T19:43:16Z</dcterms:modified>
</cp:coreProperties>
</file>