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6" r:id="rId17"/>
    <p:sldId id="277" r:id="rId18"/>
    <p:sldId id="274" r:id="rId19"/>
    <p:sldId id="275" r:id="rId2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66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71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A234C89-5FD1-489A-B690-22F3856769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0078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0076A0-AEF1-41B9-9F72-5DB40C2F87A9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34000" cy="40005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A234C89-5FD1-489A-B690-22F38567691B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023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952146-43F2-4DCB-83B1-2340BDBE6AB3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7E5E6C-4013-44CD-801F-6F9D0C66300B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3D14FD-3895-4D4E-99C4-2D370DD61293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9CB0D2-04E3-4BC4-9DE3-C3771781495E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1C77AE-966E-490F-82CC-8583466ACD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04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396727-759F-424D-A5F3-B2917BF0D4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237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A863B5-660E-45CD-9561-E913109FA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637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C589E1-154C-423B-9A6E-DA5F742BC4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15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A93470-1F51-49EE-874E-F0C6B8A6DC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400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4EA3AA-1D71-444C-8892-DC912613E2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4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7D8279-6D95-4602-999B-641BF302D2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62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F38A35-F8B2-4B0B-AA01-361C5906F2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62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550573-5CAC-4A82-89D9-23542C782D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614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75802F-26D2-4CA3-A84D-700FE233DA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8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C70995-9578-4E36-B122-C4F6320530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17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B17D802-9E66-4915-8458-87AF0AC1EB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82;&#1091;&#1084;&#1077;&#1085;&#1090;&#1099;%20&#1076;&#1083;&#1103;%20&#1087;&#1086;&#1088;&#1090;&#1092;&#1086;&#1083;&#1080;&#1086;/&#1048;&#1089;&#1087;&#1086;&#1083;&#1100;&#1079;&#1091;&#1077;&#1084;&#1099;&#1077;%20&#1086;&#1073;&#1088;&#1072;&#1079;&#1086;&#1074;&#1072;&#1090;&#1077;&#1083;&#1100;&#1085;&#1099;&#1077;%20&#1090;&#1077;&#1093;&#1085;&#1086;&#1083;&#1086;&#1075;&#1080;&#1080;.docx" TargetMode="External"/><Relationship Id="rId2" Type="http://schemas.openxmlformats.org/officeDocument/2006/relationships/hyperlink" Target="&#1076;&#1086;&#1082;&#1091;&#1084;&#1077;&#1085;&#1090;&#1099;%20&#1076;&#1083;&#1103;%20&#1087;&#1086;&#1088;&#1090;&#1092;&#1086;&#1083;&#1080;&#1086;/&#1048;&#1089;&#1087;&#1086;&#1083;&#1100;&#1079;&#1091;&#1077;&#1084;&#1099;&#1077;%20&#1091;&#1095;&#1077;&#1073;&#1085;&#1086;-&#1084;&#1077;&#1090;&#1086;&#1076;&#1080;&#1095;&#1077;&#1089;&#1082;&#1080;&#1077;%20&#1082;&#1086;&#1084;&#1087;&#1083;&#1077;&#1082;&#1089;&#1099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76;&#1086;&#1082;&#1091;&#1084;&#1077;&#1085;&#1090;&#1099;%20&#1076;&#1083;&#1103;%20&#1087;&#1086;&#1088;&#1090;&#1092;&#1086;&#1083;&#1080;&#1086;/&#1091;&#1095;&#1072;&#1089;&#1090;&#1080;&#1077;%20&#1074;%20&#1082;&#1086;&#1085;&#1082;&#1091;&#1088;&#1089;&#1072;&#1093;.docx" TargetMode="External"/><Relationship Id="rId4" Type="http://schemas.openxmlformats.org/officeDocument/2006/relationships/hyperlink" Target="&#1076;&#1086;&#1082;&#1091;&#1084;&#1077;&#1085;&#1090;&#1099;%20&#1076;&#1083;&#1103;%20&#1087;&#1086;&#1088;&#1090;&#1092;&#1086;&#1083;&#1080;&#1086;/&#1048;&#1085;&#1092;&#1086;&#1088;&#1084;&#1072;&#1094;&#1080;&#1086;&#1085;&#1085;&#1086;-&#1082;&#1086;&#1084;&#1084;&#1091;&#1085;&#1080;&#1082;&#1072;&#1090;&#1080;&#1074;&#1085;&#1099;&#1077;%20&#1090;&#1077;&#1093;&#1085;&#1086;&#1083;&#1086;&#1075;&#1080;&#1080;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82;&#1091;&#1084;&#1077;&#1085;&#1090;&#1099;%20&#1076;&#1083;&#1103;%20&#1087;&#1086;&#1088;&#1090;&#1092;&#1086;&#1083;&#1080;&#1086;/&#1075;&#1088;&#1072;&#1084;&#1086;&#1090;&#1099;%20&#1091;&#1095;&#1077;&#1085;&#1080;&#1082;&#1086;&#1074;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82;&#1091;&#1084;&#1077;&#1085;&#1090;&#1099;%20&#1076;&#1083;&#1103;%20&#1087;&#1086;&#1088;&#1090;&#1092;&#1086;&#1083;&#1080;&#1086;/&#1087;&#1086;&#1080;&#1089;&#1082;&#1086;&#1074;&#1086;-&#1080;&#1089;&#1089;&#1083;&#1077;&#1076;%20&#1084;&#1077;&#1090;&#1086;&#1076;.docx" TargetMode="External"/><Relationship Id="rId7" Type="http://schemas.openxmlformats.org/officeDocument/2006/relationships/hyperlink" Target="&#1076;&#1086;&#1082;&#1091;&#1084;&#1077;&#1085;&#1090;&#1099;%20&#1076;&#1083;&#1103;%20&#1087;&#1086;&#1088;&#1090;&#1092;&#1086;&#1083;&#1080;&#1086;/&#1090;&#1077;&#1089;&#1090;&#1086;&#1074;&#1099;&#1077;%20&#1090;&#1077;&#1093;&#1085;&#1086;&#1083;&#1086;&#1075;&#1080;&#1080;.docx" TargetMode="External"/><Relationship Id="rId2" Type="http://schemas.openxmlformats.org/officeDocument/2006/relationships/hyperlink" Target="&#1076;&#1086;&#1082;&#1091;&#1084;&#1077;&#1085;&#1090;&#1099;%20&#1076;&#1083;&#1103;%20&#1087;&#1086;&#1088;&#1090;&#1092;&#1086;&#1083;&#1080;&#1086;/&#1055;&#1088;&#1086;&#1073;&#1083;&#1077;&#1084;&#1085;&#1086;&#1077;%20&#1086;&#1073;&#1091;&#1095;&#1077;&#1085;&#1080;&#1077;%20&#1085;&#1072;%20&#1091;&#1088;&#1086;&#1082;&#1072;&#1093;%20&#1074;%20&#1085;&#1072;&#1095;&#1072;&#1083;&#1100;&#1085;&#1086;&#1081;%20&#1096;&#1082;&#1086;&#1083;&#1077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86;&#1082;&#1091;&#1084;&#1077;&#1085;&#1090;&#1099;%20&#1076;&#1083;&#1103;%20&#1087;&#1086;&#1088;&#1090;&#1092;&#1086;&#1083;&#1080;&#1086;/&#1048;&#1085;&#1092;&#1086;&#1088;&#1084;&#1072;&#1094;&#1080;&#1086;&#1085;&#1085;&#1086;-&#1082;&#1086;&#1084;&#1084;&#1091;&#1085;&#1080;&#1082;&#1072;&#1090;&#1080;&#1074;&#1085;&#1099;&#1077;%20&#1090;&#1077;&#1093;&#1085;&#1086;&#1083;&#1086;&#1075;&#1080;&#1080;.docx" TargetMode="External"/><Relationship Id="rId5" Type="http://schemas.openxmlformats.org/officeDocument/2006/relationships/hyperlink" Target="&#1076;&#1086;&#1082;&#1091;&#1084;&#1077;&#1085;&#1090;&#1099;%20&#1076;&#1083;&#1103;%20&#1087;&#1086;&#1088;&#1090;&#1092;&#1086;&#1083;&#1080;&#1086;/&#1047;&#1076;&#1086;&#1088;&#1086;&#1074;&#1100;&#1077;&#1089;&#1073;&#1077;&#1088;&#1077;&#1075;&#1072;&#1102;&#1097;&#1080;&#1077;%20&#1090;&#1077;&#1093;&#1085;&#1086;&#1083;&#1086;&#1075;&#1080;&#1080;.docx" TargetMode="External"/><Relationship Id="rId4" Type="http://schemas.openxmlformats.org/officeDocument/2006/relationships/hyperlink" Target="&#1076;&#1086;&#1082;&#1091;&#1084;&#1077;&#1085;&#1090;&#1099;%20&#1076;&#1083;&#1103;%20&#1087;&#1086;&#1088;&#1090;&#1092;&#1086;&#1083;&#1080;&#1086;/&#1048;&#1075;&#1088;&#1086;&#1074;&#1099;&#1077;%20&#1090;&#1077;&#1093;&#1085;&#1086;&#1083;&#1086;&#1075;&#1080;&#1080;.doc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76;&#1086;&#1082;&#1091;&#1084;&#1077;&#1085;&#1090;&#1099;%20&#1076;&#1083;&#1103;%20&#1087;&#1086;&#1088;&#1090;&#1092;&#1086;&#1083;&#1080;&#1086;/&#1084;&#1077;&#1090;&#1086;&#1076;&#1080;&#1095;&#1077;&#1089;&#1082;&#1080;&#1077;%20&#1088;&#1077;&#1089;&#1091;&#1088;&#1089;&#1099;.do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../&#1076;&#1086;&#1082;&#1091;&#1084;&#1077;&#1085;&#1090;&#1099;%20&#1076;&#1083;&#1103;%20&#1087;&#1086;&#1088;&#1090;&#1092;&#1086;&#1083;&#1080;&#1086;/&#1087;&#1088;&#1080;&#1083;&#1086;&#1078;&#1077;&#1085;&#1080;&#1077;.docx" TargetMode="External"/><Relationship Id="rId3" Type="http://schemas.openxmlformats.org/officeDocument/2006/relationships/hyperlink" Target="../&#1076;&#1086;&#1082;&#1091;&#1084;&#1077;&#1085;&#1090;&#1099;%20&#1076;&#1083;&#1103;%20&#1087;&#1086;&#1088;&#1090;&#1092;&#1086;&#1083;&#1080;&#1086;/&#1086;&#1090;&#1082;&#1088;&#1099;&#1090;&#1099;&#1077;%20&#1091;&#1088;&#1086;&#1082;&#1080;.docx" TargetMode="External"/><Relationship Id="rId7" Type="http://schemas.openxmlformats.org/officeDocument/2006/relationships/hyperlink" Target="&#1076;&#1086;&#1082;&#1091;&#1084;&#1077;&#1085;&#1090;&#1099;%20&#1076;&#1083;&#1103;%20&#1087;&#1086;&#1088;&#1090;&#1092;&#1086;&#1083;&#1080;&#1086;/&#1087;&#1088;&#1080;&#1083;&#1086;&#1078;&#1077;&#1085;&#1080;&#1077;.docx" TargetMode="External"/><Relationship Id="rId2" Type="http://schemas.openxmlformats.org/officeDocument/2006/relationships/hyperlink" Target="&#1076;&#1086;&#1082;&#1091;&#1084;&#1077;&#1085;&#1090;&#1099;%20&#1076;&#1083;&#1103;%20&#1087;&#1086;&#1088;&#1090;&#1092;&#1086;&#1083;&#1080;&#1086;/&#1086;&#1090;&#1082;&#1088;&#1099;&#1090;&#1099;&#1077;%20&#1091;&#1088;&#1086;&#1082;&#1080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1076;&#1086;&#1082;&#1091;&#1084;&#1077;&#1085;&#1090;&#1099;%20&#1076;&#1083;&#1103;%20&#1087;&#1086;&#1088;&#1090;&#1092;&#1086;&#1083;&#1080;&#1086;/&#1074;&#1085;&#1077;&#1082;&#1083;&#1072;&#1089;&#1089;&#1085;&#1099;&#1077;%20&#1084;&#1077;&#1088;&#1086;&#1087;&#1088;&#1080;&#1103;&#1090;&#1080;&#1103;.docx" TargetMode="External"/><Relationship Id="rId5" Type="http://schemas.openxmlformats.org/officeDocument/2006/relationships/hyperlink" Target="&#1076;&#1086;&#1082;&#1091;&#1084;&#1077;&#1085;&#1090;&#1099;%20&#1076;&#1083;&#1103;%20&#1087;&#1086;&#1088;&#1090;&#1092;&#1086;&#1083;&#1080;&#1086;/&#1074;&#1085;&#1077;&#1082;&#1083;&#1072;&#1089;&#1089;&#1085;&#1099;&#1077;%20&#1084;&#1077;&#1088;&#1086;&#1087;&#1088;&#1080;&#1103;&#1090;&#1080;&#1103;.docx" TargetMode="External"/><Relationship Id="rId4" Type="http://schemas.openxmlformats.org/officeDocument/2006/relationships/hyperlink" Target="&#1076;&#1086;&#1082;&#1091;&#1084;&#1077;&#1085;&#1090;&#1099;%20&#1076;&#1083;&#1103;%20&#1087;&#1086;&#1088;&#1090;&#1092;&#1086;&#1083;&#1080;&#1086;/&#1074;&#1099;&#1089;&#1090;&#1091;&#1087;&#1083;&#1077;&#1085;&#1080;&#1103;%20&#1085;&#1072;%20&#1088;&#1072;&#1079;&#1083;&#1080;&#1095;&#1085;&#1099;&#1093;%20&#1091;&#1088;&#1086;&#1074;&#1085;&#1103;&#1093;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82;&#1091;&#1084;&#1077;&#1085;&#1090;&#1099;%20&#1076;&#1083;&#1103;%20&#1087;&#1086;&#1088;&#1090;&#1092;&#1086;&#1083;&#1080;&#1086;/&#1085;&#1077;&#1076;&#1077;&#1083;&#1103;%20&#1085;&#1072;&#1095;&#1072;&#1083;&#1100;&#1085;&#1099;&#1093;%20&#1082;&#1083;&#1072;&#1089;&#1089;&#1086;&#1074;.docx" TargetMode="External"/><Relationship Id="rId2" Type="http://schemas.openxmlformats.org/officeDocument/2006/relationships/hyperlink" Target="&#1076;&#1086;&#1082;&#1091;&#1084;&#1077;&#1085;&#1090;&#1099;%20&#1076;&#1083;&#1103;%20&#1087;&#1086;&#1088;&#1090;&#1092;&#1086;&#1083;&#1080;&#1086;/&#1087;&#1088;&#1086;&#1075;&#1088;&#1072;&#1084;&#1084;&#1072;%20&#1074;&#1085;&#1077;&#1091;&#1095;&#1077;&#1073;&#1085;&#1086;&#1081;%20&#1076;&#1077;&#1103;&#1090;&#1077;&#1083;&#1100;&#1085;&#1086;&#1089;&#1090;&#1080;%20&#1054;&#1088;&#1080;&#1075;&#1072;&#1084;&#1080;.doc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../&#1076;&#1086;&#1082;&#1091;&#1084;&#1077;&#1085;&#1090;&#1099;%20&#1076;&#1083;&#1103;%20&#1087;&#1086;&#1088;&#1090;&#1092;&#1086;&#1083;&#1080;&#1086;/&#1050;&#1086;&#1087;&#1080;&#1080;%20&#1076;&#1080;&#1087;&#1083;&#1086;&#1084;&#1086;&#1074;%20&#1088;&#1072;&#1079;&#1083;&#1080;&#1095;&#1085;&#1099;&#1093;%20&#1082;&#1086;&#1085;&#1082;&#1091;&#1088;&#1089;&#1086;&#1074;..docx" TargetMode="External"/><Relationship Id="rId4" Type="http://schemas.openxmlformats.org/officeDocument/2006/relationships/hyperlink" Target="&#1076;&#1086;&#1082;&#1091;&#1084;&#1077;&#1085;&#1090;&#1099;%20&#1076;&#1083;&#1103;%20&#1087;&#1086;&#1088;&#1090;&#1092;&#1086;&#1083;&#1080;&#1086;/&#1050;&#1086;&#1087;&#1080;&#1080;%20&#1076;&#1080;&#1087;&#1083;&#1086;&#1084;&#1086;&#1074;%20&#1088;&#1072;&#1079;&#1083;&#1080;&#1095;&#1085;&#1099;&#1093;%20&#1082;&#1086;&#1085;&#1082;&#1091;&#1088;&#1089;&#1086;&#1074;..do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82;&#1091;&#1084;&#1077;&#1085;&#1090;&#1099;%20&#1076;&#1083;&#1103;%20&#1087;&#1086;&#1088;&#1090;&#1092;&#1086;&#1083;&#1080;&#1086;/&#1072;&#1085;&#1072;&#1083;&#1080;&#1079;%20&#1088;&#1072;&#1073;&#1086;&#1090;&#1099;%20&#1082;&#1083;&#1072;&#1089;&#1089;&#1085;&#1086;&#1075;&#1086;%20&#1088;&#1091;&#1082;&#1086;&#1074;&#1086;&#1076;&#1080;&#1090;&#1077;&#1083;&#1103;.docx" TargetMode="External"/><Relationship Id="rId2" Type="http://schemas.openxmlformats.org/officeDocument/2006/relationships/hyperlink" Target="&#1076;&#1086;&#1082;&#1091;&#1084;&#1077;&#1085;&#1090;&#1099;%20&#1076;&#1083;&#1103;%20&#1087;&#1086;&#1088;&#1090;&#1092;&#1086;&#1083;&#1080;&#1086;/&#1052;&#1086;&#1085;&#1080;&#1090;&#1086;&#1088;&#1080;&#1085;&#1075;%20&#1091;&#1089;&#1087;&#1077;&#1074;&#1072;&#1077;&#1084;&#1086;&#1089;&#1090;&#1080;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&#1076;&#1086;&#1082;&#1091;&#1084;&#1077;&#1085;&#1090;&#1099;%20&#1076;&#1083;&#1103;%20&#1087;&#1086;&#1088;&#1090;&#1092;&#1086;&#1083;&#1080;&#1086;/&#1074;&#1099;&#1089;&#1090;&#1091;&#1087;&#1083;&#1077;&#1085;&#1080;&#1103;%20&#1085;&#1072;%20&#1087;&#1077;&#1076;&#1074;&#1089;&#1077;&#1086;&#1073;&#1091;&#1095;&#1072;&#1093;.doc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82;&#1091;&#1084;&#1077;&#1085;&#1090;&#1099;%20&#1076;&#1083;&#1103;%20&#1087;&#1086;&#1088;&#1090;&#1092;&#1086;&#1083;&#1080;&#1086;/&#1089;&#1074;&#1077;&#1076;&#1077;&#1085;&#1080;&#1103;%20&#1086;%20&#1085;&#1072;&#1075;&#1088;&#1072;&#1076;&#1072;&#1093;.docx" TargetMode="External"/><Relationship Id="rId2" Type="http://schemas.openxmlformats.org/officeDocument/2006/relationships/hyperlink" Target="&#1076;&#1086;&#1082;&#1091;&#1084;&#1077;&#1085;&#1090;&#1099;%20&#1076;&#1083;&#1103;%20&#1087;&#1086;&#1088;&#1090;&#1092;&#1086;&#1083;&#1080;&#1086;/&#1087;&#1086;&#1074;&#1099;&#1096;&#1077;&#1085;&#1080;&#1077;%20&#1082;&#1074;&#1072;&#1083;&#1080;&#1092;&#1080;&#1082;&#1072;&#1094;&#1080;&#1080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76;&#1086;&#1082;&#1091;&#1084;&#1077;&#1085;&#1090;&#1099;%20&#1076;&#1083;&#1103;%20&#1087;&#1086;&#1088;&#1090;&#1092;&#1086;&#1083;&#1080;&#1086;/&#1075;&#1088;&#1072;&#1084;&#1086;&#1090;&#1099;%20&#1080;%20&#1076;&#1080;&#1087;&#1083;&#1086;&#1084;&#1099;%20&#1082;&#1086;&#1085;&#1082;&#1091;&#1088;&#1089;&#1086;&#1074;%20&#1080;%20&#1086;&#1083;&#1080;&#1084;&#1087;&#1080;&#1072;&#1076;%20&#1091;&#1095;&#1080;&#1090;&#1077;&#1083;&#1103;.doc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82;&#1091;&#1084;&#1077;&#1085;&#1090;&#1099;%20&#1076;&#1083;&#1103;%20&#1087;&#1086;&#1088;&#1090;&#1092;&#1086;&#1083;&#1080;&#1086;/&#1088;&#1077;&#1079;&#1091;&#1083;&#1100;&#1090;&#1072;&#1090;&#1099;%20&#1090;&#1077;&#1093;&#1085;&#1080;&#1082;&#1080;%20&#1095;&#1090;&#1077;&#1085;&#1080;&#1103;.docx" TargetMode="External"/><Relationship Id="rId2" Type="http://schemas.openxmlformats.org/officeDocument/2006/relationships/hyperlink" Target="&#1076;&#1086;&#1082;&#1091;&#1084;&#1077;&#1085;&#1090;&#1099;%20&#1076;&#1083;&#1103;%20&#1087;&#1086;&#1088;&#1090;&#1092;&#1086;&#1083;&#1080;&#1086;/&#1082;&#1086;&#1085;&#1090;&#1088;&#1086;&#1083;&#1100;&#1085;&#1099;&#1077;%20&#1089;&#1088;&#1077;&#1079;&#1099;%20&#1087;&#1086;%20&#1084;&#1072;&#1090;&#1077;&#1084;&#1072;&#1090;&#1080;&#1082;&#1077;%20&#1080;%20&#1088;&#1091;&#1089;&#1089;&#1082;&#1086;&#1084;&#1091;%20&#1103;&#1079;&#1099;&#1082;&#1091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76;&#1086;&#1082;&#1091;&#1084;&#1077;&#1085;&#1090;&#1099;%20&#1076;&#1083;&#1103;%20&#1087;&#1086;&#1088;&#1090;&#1092;&#1086;&#1083;&#1080;&#1086;/&#1088;&#1077;&#1079;&#1091;&#1083;&#1100;&#1090;&#1072;&#1090;&#1099;%20&#1080;&#1090;&#1086;&#1075;&#1086;&#1074;&#1086;&#1081;%20&#1072;&#1090;&#1090;&#1077;&#1089;&#1090;&#1072;&#1094;&#1080;&#1080;.doc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E9C2B4F-8F55-4BC1-9C4B-9B20A93765AB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8064" y="179437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5. Научно-­методическая деятельность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920" y="1273098"/>
            <a:ext cx="6408712" cy="475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sz="2800" u="sng" dirty="0" smtClean="0">
                <a:solidFill>
                  <a:srgbClr val="00B050"/>
                </a:solidFill>
                <a:hlinkClick r:id="rId2" action="ppaction://hlinkfile"/>
              </a:rPr>
              <a:t>Используемые учебно-методические комплексы</a:t>
            </a:r>
            <a:endParaRPr lang="ru-RU" sz="2800" u="sng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u="sng" dirty="0">
                <a:solidFill>
                  <a:srgbClr val="00B050"/>
                </a:solidFill>
              </a:rPr>
              <a:t> </a:t>
            </a:r>
            <a:r>
              <a:rPr lang="ru-RU" sz="2800" u="sng" dirty="0" smtClean="0">
                <a:solidFill>
                  <a:srgbClr val="00B050"/>
                </a:solidFill>
                <a:hlinkClick r:id="rId3" action="ppaction://hlinkfile"/>
              </a:rPr>
              <a:t>Используемые образовательные технологии</a:t>
            </a:r>
            <a:endParaRPr lang="ru-RU" sz="2800" u="sng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u="sng" dirty="0">
                <a:solidFill>
                  <a:srgbClr val="00B050"/>
                </a:solidFill>
              </a:rPr>
              <a:t> </a:t>
            </a:r>
            <a:r>
              <a:rPr lang="ru-RU" sz="2800" u="sng" dirty="0" smtClean="0">
                <a:solidFill>
                  <a:srgbClr val="00B050"/>
                </a:solidFill>
                <a:hlinkClick r:id="rId4" action="ppaction://hlinkfile"/>
              </a:rPr>
              <a:t>Использование ИКТ в образовательном процессе</a:t>
            </a:r>
            <a:endParaRPr lang="ru-RU" sz="2800" u="sng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u="sng" dirty="0">
                <a:solidFill>
                  <a:srgbClr val="00B050"/>
                </a:solidFill>
              </a:rPr>
              <a:t> </a:t>
            </a:r>
            <a:r>
              <a:rPr lang="ru-RU" sz="2800" u="sng" dirty="0" smtClean="0">
                <a:solidFill>
                  <a:srgbClr val="00B050"/>
                </a:solidFill>
                <a:hlinkClick r:id="rId5" action="ppaction://hlinkfile"/>
              </a:rPr>
              <a:t>Информация об участии в профессиональных и творческих педагогических конкурсах</a:t>
            </a:r>
            <a:endParaRPr lang="ru-RU" sz="2800" u="sng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Персональный сайт: </a:t>
            </a:r>
            <a:r>
              <a:rPr lang="en-US" sz="2800" u="sng" dirty="0">
                <a:solidFill>
                  <a:srgbClr val="00B050"/>
                </a:solidFill>
              </a:rPr>
              <a:t>http://kukaleva.ucoz.net</a:t>
            </a:r>
            <a:r>
              <a:rPr lang="en-US" sz="2800" dirty="0">
                <a:solidFill>
                  <a:srgbClr val="00B050"/>
                </a:solidFill>
              </a:rPr>
              <a:t>/</a:t>
            </a:r>
            <a:endParaRPr lang="ru-RU" sz="28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511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90167"/>
              </p:ext>
            </p:extLst>
          </p:nvPr>
        </p:nvGraphicFramePr>
        <p:xfrm>
          <a:off x="0" y="0"/>
          <a:ext cx="9934575" cy="7477220"/>
        </p:xfrm>
        <a:graphic>
          <a:graphicData uri="http://schemas.openxmlformats.org/drawingml/2006/table">
            <a:tbl>
              <a:tblPr/>
              <a:tblGrid>
                <a:gridCol w="1670050"/>
                <a:gridCol w="8264525"/>
              </a:tblGrid>
              <a:tr h="13573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>
                      <a:noFill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  <a:ea typeface="MS Gothic" charset="-128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Работа с одаренными детьми </a:t>
                      </a:r>
                    </a:p>
                  </a:txBody>
                  <a:tcPr marL="90000" marR="90000" marT="26445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675"/>
                        </a:gs>
                        <a:gs pos="50000">
                          <a:srgbClr val="6699FF"/>
                        </a:gs>
                        <a:gs pos="100000">
                          <a:srgbClr val="2F4675"/>
                        </a:gs>
                      </a:gsLst>
                      <a:lin ang="5400000" scaled="1"/>
                    </a:gradFill>
                  </a:tcPr>
                </a:tc>
              </a:tr>
              <a:tr h="7286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Форма работы</a:t>
                      </a:r>
                    </a:p>
                  </a:txBody>
                  <a:tcPr marL="90000" marR="90000" marT="2610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95122"/>
                        </a:gs>
                        <a:gs pos="50000">
                          <a:srgbClr val="5AB14B"/>
                        </a:gs>
                        <a:gs pos="100000">
                          <a:srgbClr val="29512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Групповые занятия      2. участие в олимпиадах</a:t>
                      </a:r>
                      <a:endParaRPr lang="ru-RU" dirty="0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CC66"/>
                        </a:gs>
                        <a:gs pos="50000">
                          <a:srgbClr val="FFFFCC"/>
                        </a:gs>
                        <a:gs pos="100000">
                          <a:srgbClr val="33CC66"/>
                        </a:gs>
                      </a:gsLst>
                      <a:lin ang="5400000" scaled="1"/>
                    </a:gradFill>
                  </a:tcPr>
                </a:tc>
              </a:tr>
              <a:tr h="74612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Возраст учащихся</a:t>
                      </a:r>
                    </a:p>
                  </a:txBody>
                  <a:tcPr marL="90000" marR="90000" marT="2610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95122"/>
                        </a:gs>
                        <a:gs pos="50000">
                          <a:srgbClr val="5AB14B"/>
                        </a:gs>
                        <a:gs pos="100000">
                          <a:srgbClr val="29512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– 10 лет</a:t>
                      </a:r>
                      <a:endParaRPr lang="ru-RU" dirty="0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3366"/>
                        </a:gs>
                        <a:gs pos="50000">
                          <a:srgbClr val="FFCC99"/>
                        </a:gs>
                        <a:gs pos="100000">
                          <a:srgbClr val="FF3366"/>
                        </a:gs>
                      </a:gsLst>
                      <a:lin ang="5400000" scaled="1"/>
                    </a:gradFill>
                  </a:tcPr>
                </a:tc>
              </a:tr>
              <a:tr h="76200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Периодич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ность </a:t>
                      </a:r>
                    </a:p>
                  </a:txBody>
                  <a:tcPr marL="90000" marR="90000" marT="2610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95122"/>
                        </a:gs>
                        <a:gs pos="50000">
                          <a:srgbClr val="5AB14B"/>
                        </a:gs>
                        <a:gs pos="100000">
                          <a:srgbClr val="29512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часа в неделю</a:t>
                      </a:r>
                      <a:endParaRPr lang="ru-RU" dirty="0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996633"/>
                        </a:gs>
                      </a:gsLst>
                      <a:lin ang="5400000" scaled="1"/>
                    </a:gradFill>
                  </a:tcPr>
                </a:tc>
              </a:tr>
              <a:tr h="382905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Результаты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 </a:t>
                      </a:r>
                    </a:p>
                  </a:txBody>
                  <a:tcPr marL="90000" marR="90000" marT="261000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95122"/>
                        </a:gs>
                        <a:gs pos="50000">
                          <a:srgbClr val="5AB14B"/>
                        </a:gs>
                        <a:gs pos="100000">
                          <a:srgbClr val="29512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u="sng" dirty="0" smtClean="0">
                          <a:hlinkClick r:id="rId3" action="ppaction://hlinkfile"/>
                        </a:rPr>
                        <a:t>Участие</a:t>
                      </a:r>
                      <a:r>
                        <a:rPr lang="ru-RU" sz="3200" u="sng" baseline="0" dirty="0" smtClean="0">
                          <a:hlinkClick r:id="rId3" action="ppaction://hlinkfile"/>
                        </a:rPr>
                        <a:t> в конкурсах (результаты)</a:t>
                      </a:r>
                      <a:endParaRPr lang="ru-RU" sz="3200" u="sng" dirty="0"/>
                    </a:p>
                  </a:txBody>
                  <a:tcPr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23FF23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4008" y="179437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Используемые образовательные технологии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888" y="1466947"/>
            <a:ext cx="8352928" cy="329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/>
              <a:t> </a:t>
            </a:r>
            <a:r>
              <a:rPr lang="ru-RU" sz="3200" u="sng" dirty="0" smtClean="0">
                <a:solidFill>
                  <a:srgbClr val="00B050"/>
                </a:solidFill>
                <a:hlinkClick r:id="rId2" action="ppaction://hlinkfile"/>
              </a:rPr>
              <a:t>Проблемное обучение</a:t>
            </a:r>
            <a:endParaRPr lang="ru-RU" sz="3200" u="sng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u="sng" dirty="0">
                <a:solidFill>
                  <a:srgbClr val="00B050"/>
                </a:solidFill>
                <a:hlinkClick r:id="rId3" action="ppaction://hlinkfile"/>
              </a:rPr>
              <a:t> </a:t>
            </a:r>
            <a:r>
              <a:rPr lang="ru-RU" sz="3200" u="sng" dirty="0" smtClean="0">
                <a:solidFill>
                  <a:srgbClr val="00B050"/>
                </a:solidFill>
                <a:hlinkClick r:id="rId3" action="ppaction://hlinkfile"/>
              </a:rPr>
              <a:t>Поисково-исследовательский метод</a:t>
            </a:r>
            <a:endParaRPr lang="ru-RU" sz="3200" u="sng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u="sng" dirty="0">
                <a:solidFill>
                  <a:srgbClr val="00B050"/>
                </a:solidFill>
                <a:hlinkClick r:id="rId4" action="ppaction://hlinkfile"/>
              </a:rPr>
              <a:t> </a:t>
            </a:r>
            <a:r>
              <a:rPr lang="ru-RU" sz="3200" u="sng" dirty="0" smtClean="0">
                <a:solidFill>
                  <a:srgbClr val="00B050"/>
                </a:solidFill>
                <a:hlinkClick r:id="rId4" action="ppaction://hlinkfile"/>
              </a:rPr>
              <a:t>Игровые технологии</a:t>
            </a:r>
            <a:endParaRPr lang="ru-RU" sz="3200" u="sng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u="sng" dirty="0">
                <a:solidFill>
                  <a:srgbClr val="00B050"/>
                </a:solidFill>
              </a:rPr>
              <a:t> </a:t>
            </a:r>
            <a:r>
              <a:rPr lang="ru-RU" sz="3200" u="sng" dirty="0" smtClean="0">
                <a:solidFill>
                  <a:srgbClr val="00B050"/>
                </a:solidFill>
                <a:hlinkClick r:id="rId5" action="ppaction://hlinkfile"/>
              </a:rPr>
              <a:t>Здоровье-сберегающие технологии</a:t>
            </a:r>
            <a:endParaRPr lang="ru-RU" sz="3200" u="sng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u="sng" dirty="0">
                <a:solidFill>
                  <a:srgbClr val="00B050"/>
                </a:solidFill>
              </a:rPr>
              <a:t> </a:t>
            </a:r>
            <a:r>
              <a:rPr lang="ru-RU" sz="3200" u="sng" dirty="0" smtClean="0">
                <a:solidFill>
                  <a:srgbClr val="00B050"/>
                </a:solidFill>
                <a:hlinkClick r:id="rId6" action="ppaction://hlinkfile"/>
              </a:rPr>
              <a:t>Информационно-коммуникативные технологии</a:t>
            </a:r>
            <a:endParaRPr lang="ru-RU" sz="3200" u="sng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u="sng" dirty="0">
                <a:solidFill>
                  <a:srgbClr val="00B050"/>
                </a:solidFill>
              </a:rPr>
              <a:t> </a:t>
            </a:r>
            <a:r>
              <a:rPr lang="ru-RU" sz="3200" u="sng" dirty="0" smtClean="0">
                <a:solidFill>
                  <a:srgbClr val="00B050"/>
                </a:solidFill>
                <a:hlinkClick r:id="rId7" action="ppaction://hlinkfile"/>
              </a:rPr>
              <a:t>Тестовые технологии</a:t>
            </a:r>
            <a:endParaRPr lang="ru-RU" sz="32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4048" y="179437"/>
            <a:ext cx="5038725" cy="10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Используемые программы и учебники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82624"/>
              </p:ext>
            </p:extLst>
          </p:nvPr>
        </p:nvGraphicFramePr>
        <p:xfrm>
          <a:off x="503238" y="1259556"/>
          <a:ext cx="8207374" cy="6192686"/>
        </p:xfrm>
        <a:graphic>
          <a:graphicData uri="http://schemas.openxmlformats.org/drawingml/2006/table">
            <a:tbl>
              <a:tblPr/>
              <a:tblGrid>
                <a:gridCol w="2742943"/>
                <a:gridCol w="2742943"/>
                <a:gridCol w="2721488"/>
              </a:tblGrid>
              <a:tr h="73133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Schoolbook" pitchFamily="18" charset="0"/>
                        </a:rPr>
                        <a:t>Предмет 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Schoolbook" pitchFamily="18" charset="0"/>
                        </a:rPr>
                        <a:t>Программа 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Schoolbook" pitchFamily="18" charset="0"/>
                        </a:rPr>
                        <a:t>Учебник 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666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Русский язык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УМК «Гармония»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Соловейчик М.С., Кузьменко Н.С.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Учебник русского языка «К тайнам нашего языка» Смоленск «Ассоциация XXI век», 2012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56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Литературное чтение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УМК «Гармония»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Кубасова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О. В. Литературное чтение Изд-во «Ассоциация ХХΙ век», 2010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56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Математика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УМК «Гармония»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Истомина Н.Б. Математика. Изд-во «Ассоциация ХХΙ век», 2010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56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Окружающий мир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УМК «Гармония»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Поглазова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О. Т. Окружающий мир. Изд-во «Ассоциация ХХΙ век», 2012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9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816" y="179437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Использование </a:t>
            </a:r>
            <a:r>
              <a:rPr kumimoji="0" lang="en-US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/>
            </a:r>
            <a:br>
              <a:rPr kumimoji="0" lang="en-US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ИКТ  в образовательном процессе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864" y="1475581"/>
            <a:ext cx="8784976" cy="376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lvl="0" indent="-469900" defTabSz="914400" hangingPunct="1">
              <a:lnSpc>
                <a:spcPct val="100000"/>
              </a:lnSpc>
              <a:spcBef>
                <a:spcPct val="20000"/>
              </a:spcBef>
              <a:buClr>
                <a:srgbClr val="660000"/>
              </a:buClr>
              <a:buSzPct val="70000"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itchFamily="18" charset="0"/>
                <a:ea typeface="+mn-ea"/>
              </a:rPr>
              <a:t>В методической копилке собрано 80 презентаций. </a:t>
            </a:r>
          </a:p>
          <a:p>
            <a:pPr marL="469900" lvl="0" indent="-469900" defTabSz="914400" hangingPunct="1">
              <a:lnSpc>
                <a:spcPct val="100000"/>
              </a:lnSpc>
              <a:spcBef>
                <a:spcPct val="20000"/>
              </a:spcBef>
              <a:buClr>
                <a:srgbClr val="660000"/>
              </a:buClr>
              <a:buSzPct val="70000"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itchFamily="18" charset="0"/>
                <a:ea typeface="+mn-ea"/>
              </a:rPr>
              <a:t>Из них собственных разработок - 15</a:t>
            </a:r>
          </a:p>
          <a:p>
            <a:pPr marL="469900" lvl="0" indent="-469900" defTabSz="914400" hangingPunct="1">
              <a:lnSpc>
                <a:spcPct val="100000"/>
              </a:lnSpc>
              <a:spcBef>
                <a:spcPct val="20000"/>
              </a:spcBef>
              <a:buClr>
                <a:srgbClr val="660000"/>
              </a:buClr>
              <a:buSzPct val="70000"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itchFamily="18" charset="0"/>
                <a:ea typeface="+mn-ea"/>
              </a:rPr>
              <a:t>Тестов - </a:t>
            </a:r>
            <a:r>
              <a:rPr lang="ru-RU" altLang="ru-RU" sz="2400" b="1" kern="0" dirty="0">
                <a:solidFill>
                  <a:srgbClr val="7030A0"/>
                </a:solidFill>
                <a:latin typeface="Century Schoolbook" pitchFamily="18" charset="0"/>
                <a:ea typeface="+mn-ea"/>
              </a:rPr>
              <a:t> </a:t>
            </a:r>
            <a:r>
              <a:rPr lang="ru-RU" altLang="ru-RU" sz="2400" b="1" kern="0" dirty="0" smtClean="0">
                <a:solidFill>
                  <a:srgbClr val="7030A0"/>
                </a:solidFill>
                <a:latin typeface="Century Schoolbook" pitchFamily="18" charset="0"/>
                <a:ea typeface="+mn-ea"/>
              </a:rPr>
              <a:t>40</a:t>
            </a: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itchFamily="18" charset="0"/>
              <a:ea typeface="+mn-ea"/>
            </a:endParaRPr>
          </a:p>
          <a:p>
            <a:pPr marL="469900" lvl="0" indent="-469900" defTabSz="914400" hangingPunct="1">
              <a:lnSpc>
                <a:spcPct val="100000"/>
              </a:lnSpc>
              <a:spcBef>
                <a:spcPct val="20000"/>
              </a:spcBef>
              <a:buClr>
                <a:srgbClr val="660000"/>
              </a:buClr>
              <a:buSzPct val="70000"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itchFamily="18" charset="0"/>
                <a:ea typeface="+mn-ea"/>
              </a:rPr>
              <a:t>Электронных учебников, пособий - </a:t>
            </a:r>
            <a:r>
              <a:rPr lang="ru-RU" altLang="ru-RU" sz="2400" b="1" kern="0" dirty="0">
                <a:solidFill>
                  <a:srgbClr val="7030A0"/>
                </a:solidFill>
                <a:latin typeface="Century Schoolbook" pitchFamily="18" charset="0"/>
                <a:ea typeface="+mn-ea"/>
              </a:rPr>
              <a:t> </a:t>
            </a:r>
            <a:r>
              <a:rPr lang="ru-RU" altLang="ru-RU" sz="2400" b="1" kern="0" dirty="0" smtClean="0">
                <a:solidFill>
                  <a:srgbClr val="7030A0"/>
                </a:solidFill>
                <a:latin typeface="Century Schoolbook" pitchFamily="18" charset="0"/>
                <a:ea typeface="+mn-ea"/>
              </a:rPr>
              <a:t>20</a:t>
            </a: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itchFamily="18" charset="0"/>
              <a:ea typeface="+mn-ea"/>
            </a:endParaRPr>
          </a:p>
          <a:p>
            <a:pPr marL="469900" lvl="0" indent="-469900" defTabSz="914400" hangingPunct="1">
              <a:lnSpc>
                <a:spcPct val="100000"/>
              </a:lnSpc>
              <a:spcBef>
                <a:spcPct val="20000"/>
              </a:spcBef>
              <a:buClr>
                <a:srgbClr val="660000"/>
              </a:buClr>
              <a:buSzPct val="70000"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itchFamily="18" charset="0"/>
                <a:ea typeface="+mn-ea"/>
              </a:rPr>
              <a:t>Проведено </a:t>
            </a:r>
            <a:r>
              <a:rPr lang="ru-RU" altLang="ru-RU" sz="2400" b="1" kern="0" dirty="0" smtClean="0">
                <a:solidFill>
                  <a:srgbClr val="7030A0"/>
                </a:solidFill>
                <a:latin typeface="Century Schoolbook" pitchFamily="18" charset="0"/>
                <a:ea typeface="+mn-ea"/>
              </a:rPr>
              <a:t>100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itchFamily="18" charset="0"/>
                <a:ea typeface="+mn-ea"/>
              </a:rPr>
              <a:t> уроков с использованием ИКТ</a:t>
            </a:r>
          </a:p>
          <a:p>
            <a:pPr marL="469900" lvl="0" indent="-469900" defTabSz="914400" hangingPunct="1">
              <a:lnSpc>
                <a:spcPct val="100000"/>
              </a:lnSpc>
              <a:spcBef>
                <a:spcPct val="20000"/>
              </a:spcBef>
              <a:buClr>
                <a:srgbClr val="660000"/>
              </a:buClr>
              <a:buSzPct val="70000"/>
            </a:pPr>
            <a:endParaRPr lang="ru-RU" altLang="ru-RU" sz="2400" b="1" kern="0" dirty="0">
              <a:solidFill>
                <a:srgbClr val="7030A0"/>
              </a:solidFill>
              <a:latin typeface="Century Schoolbook" pitchFamily="18" charset="0"/>
              <a:ea typeface="+mn-ea"/>
            </a:endParaRPr>
          </a:p>
          <a:p>
            <a:pPr marL="469900" lvl="0" indent="-469900" defTabSz="914400" hangingPunct="1">
              <a:lnSpc>
                <a:spcPct val="100000"/>
              </a:lnSpc>
              <a:spcBef>
                <a:spcPct val="20000"/>
              </a:spcBef>
              <a:buClr>
                <a:srgbClr val="660000"/>
              </a:buClr>
              <a:buSzPct val="70000"/>
            </a:pPr>
            <a:r>
              <a:rPr kumimoji="0" lang="ru-RU" alt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itchFamily="18" charset="0"/>
                <a:ea typeface="+mn-ea"/>
                <a:hlinkClick r:id="rId2" action="ppaction://hlinkfile"/>
              </a:rPr>
              <a:t>Список </a:t>
            </a:r>
            <a:r>
              <a:rPr kumimoji="0" lang="ru-RU" altLang="ru-RU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itchFamily="18" charset="0"/>
                <a:ea typeface="+mn-ea"/>
                <a:hlinkClick r:id="rId2" action="ppaction://hlinkfile"/>
              </a:rPr>
              <a:t>использованых</a:t>
            </a:r>
            <a:r>
              <a:rPr kumimoji="0" lang="ru-RU" alt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itchFamily="18" charset="0"/>
                <a:ea typeface="+mn-ea"/>
                <a:hlinkClick r:id="rId2" action="ppaction://hlinkfile"/>
              </a:rPr>
              <a:t> Интернет-ресурсов</a:t>
            </a:r>
            <a:endParaRPr kumimoji="0" lang="ru-RU" altLang="ru-RU" sz="3200" b="1" i="0" u="sng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1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7649" y="179437"/>
            <a:ext cx="4807726" cy="86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6. Обобщение опыта</a:t>
            </a:r>
            <a:r>
              <a:rPr kumimoji="0" lang="ru-RU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920" y="1619597"/>
            <a:ext cx="6696744" cy="2382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u="sng" dirty="0" smtClean="0">
                <a:solidFill>
                  <a:srgbClr val="00B050"/>
                </a:solidFill>
                <a:hlinkClick r:id="rId2" action="ppaction://hlinkfile"/>
              </a:rPr>
              <a:t>Открытые уроки</a:t>
            </a:r>
            <a:r>
              <a:rPr lang="ru-RU" sz="3200" u="sng" dirty="0" smtClean="0">
                <a:solidFill>
                  <a:srgbClr val="00B050"/>
                </a:solidFill>
                <a:hlinkClick r:id="rId3" action="ppaction://hlinkfile"/>
              </a:rPr>
              <a:t>.</a:t>
            </a:r>
            <a:endParaRPr lang="ru-RU" sz="3200" u="sng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u="sng" dirty="0" smtClean="0">
                <a:solidFill>
                  <a:srgbClr val="00B050"/>
                </a:solidFill>
                <a:hlinkClick r:id="rId4" action="ppaction://hlinkfile"/>
              </a:rPr>
              <a:t>Выступления на различных уровнях.</a:t>
            </a:r>
            <a:endParaRPr lang="ru-RU" sz="3200" u="sng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u="sng" dirty="0" smtClean="0">
                <a:solidFill>
                  <a:srgbClr val="00B050"/>
                </a:solidFill>
                <a:hlinkClick r:id="rId5" action="ppaction://hlinkfile"/>
              </a:rPr>
              <a:t>Внеклассные мероприятия</a:t>
            </a:r>
            <a:r>
              <a:rPr lang="ru-RU" sz="3200" u="sng" dirty="0" smtClean="0">
                <a:solidFill>
                  <a:srgbClr val="00B050"/>
                </a:solidFill>
                <a:hlinkClick r:id="rId6" action="ppaction://hlinkfile"/>
              </a:rPr>
              <a:t>.</a:t>
            </a:r>
            <a:endParaRPr lang="ru-RU" sz="3200" u="sng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u="sng" dirty="0" smtClean="0">
                <a:solidFill>
                  <a:srgbClr val="00B050"/>
                </a:solidFill>
                <a:hlinkClick r:id="rId7" action="ppaction://hlinkfile"/>
              </a:rPr>
              <a:t>Приложение</a:t>
            </a:r>
            <a:r>
              <a:rPr lang="ru-RU" sz="3200" u="sng" dirty="0" smtClean="0">
                <a:solidFill>
                  <a:srgbClr val="00B050"/>
                </a:solidFill>
                <a:hlinkClick r:id="rId8" action="ppaction://hlinkfile"/>
              </a:rPr>
              <a:t>.</a:t>
            </a:r>
            <a:r>
              <a:rPr lang="ru-RU" sz="3200" u="sng" dirty="0" smtClean="0">
                <a:solidFill>
                  <a:srgbClr val="00B050"/>
                </a:solidFill>
              </a:rPr>
              <a:t> </a:t>
            </a:r>
            <a:endParaRPr lang="ru-RU" sz="32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824" y="179437"/>
            <a:ext cx="8569325" cy="1620837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CC0000"/>
                </a:solidFill>
                <a:latin typeface="Century Schoolbook" pitchFamily="18" charset="0"/>
              </a:rPr>
              <a:t>7. Внеурочная деятельность </a:t>
            </a:r>
            <a:br>
              <a:rPr lang="ru-RU" altLang="ru-RU" sz="3200" b="1" dirty="0">
                <a:solidFill>
                  <a:srgbClr val="CC0000"/>
                </a:solidFill>
                <a:latin typeface="Century Schoolbook" pitchFamily="18" charset="0"/>
              </a:rPr>
            </a:br>
            <a:r>
              <a:rPr lang="ru-RU" altLang="ru-RU" sz="3200" b="1" dirty="0">
                <a:solidFill>
                  <a:srgbClr val="CC0000"/>
                </a:solidFill>
                <a:latin typeface="Century Schoolbook" pitchFamily="18" charset="0"/>
              </a:rPr>
              <a:t>по предмету</a:t>
            </a:r>
            <a:r>
              <a:rPr lang="ru-RU" altLang="ru-RU" sz="4000" b="1" dirty="0">
                <a:latin typeface="Century Schoolbook" pitchFamily="18" charset="0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1763613"/>
            <a:ext cx="7056437" cy="445145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u="sng" dirty="0" smtClean="0">
                <a:hlinkClick r:id="rId2" action="ppaction://hlinkfile"/>
              </a:rPr>
              <a:t>Рабочая программа по внеурочной деятельности (кружок «Оригами»)</a:t>
            </a:r>
            <a:endParaRPr lang="ru-RU" u="sng" dirty="0" smtClean="0"/>
          </a:p>
          <a:p>
            <a:pPr marL="514350" indent="-514350" algn="l">
              <a:buAutoNum type="arabicPeriod"/>
            </a:pPr>
            <a:r>
              <a:rPr lang="ru-RU" u="sng" dirty="0" smtClean="0">
                <a:hlinkClick r:id="rId3" action="ppaction://hlinkfile"/>
              </a:rPr>
              <a:t>Неделя начальных классов</a:t>
            </a:r>
            <a:endParaRPr lang="ru-RU" u="sng" dirty="0" smtClean="0"/>
          </a:p>
          <a:p>
            <a:pPr marL="514350" indent="-514350" algn="l">
              <a:buAutoNum type="arabicPeriod"/>
            </a:pPr>
            <a:r>
              <a:rPr lang="ru-RU" u="sng" dirty="0" smtClean="0">
                <a:hlinkClick r:id="rId4" action="ppaction://hlinkfile"/>
              </a:rPr>
              <a:t>Копии грамот и дипломов различных олимпиад и конкур</a:t>
            </a:r>
            <a:r>
              <a:rPr lang="ru-RU" u="sng" dirty="0" smtClean="0">
                <a:hlinkClick r:id="rId5" action="ppaction://hlinkfile"/>
              </a:rPr>
              <a:t>сов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9386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824" y="107429"/>
            <a:ext cx="8569325" cy="1620837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CC0000"/>
                </a:solidFill>
                <a:latin typeface="Century Schoolbook" pitchFamily="18" charset="0"/>
              </a:rPr>
              <a:t>8. Работа в качестве классного руководителя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1835621"/>
            <a:ext cx="7056437" cy="437944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hlinkClick r:id="rId2" action="ppaction://hlinkfile"/>
              </a:rPr>
              <a:t>Анализ успеваемости и качества знаний учащихся класса</a:t>
            </a:r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hlinkClick r:id="rId3" action="ppaction://hlinkfile"/>
              </a:rPr>
              <a:t>Анализ работы классного руководителя</a:t>
            </a:r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u="sng" dirty="0" smtClean="0">
                <a:hlinkClick r:id="rId4" action="ppaction://hlinkfile"/>
              </a:rPr>
              <a:t>Выступление на </a:t>
            </a:r>
            <a:r>
              <a:rPr lang="ru-RU" u="sng" dirty="0" err="1" smtClean="0">
                <a:hlinkClick r:id="rId4" action="ppaction://hlinkfile"/>
              </a:rPr>
              <a:t>педвсеобуче</a:t>
            </a:r>
            <a:endParaRPr lang="ru-RU" u="sng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9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 rot="3420000">
            <a:off x="4396582" y="921544"/>
            <a:ext cx="1306512" cy="1498600"/>
          </a:xfrm>
          <a:prstGeom prst="rect">
            <a:avLst/>
          </a:prstGeom>
          <a:gradFill rotWithShape="0">
            <a:gsLst>
              <a:gs pos="0">
                <a:srgbClr val="2045AE"/>
              </a:gs>
              <a:gs pos="100000">
                <a:srgbClr val="0E1F50"/>
              </a:gs>
            </a:gsLst>
            <a:lin ang="5400000" scaled="1"/>
          </a:gra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178286" dir="243159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2400" dirty="0">
                <a:latin typeface="Times New Roman" pitchFamily="16" charset="0"/>
                <a:cs typeface="Arial Unicode MS" charset="0"/>
              </a:rPr>
              <a:t>    </a:t>
            </a:r>
            <a:r>
              <a:rPr lang="ru-RU" altLang="ru-RU" sz="2400" dirty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Год</a:t>
            </a:r>
            <a:r>
              <a:rPr lang="ru-RU" altLang="ru-RU" sz="2400" dirty="0">
                <a:latin typeface="Times New Roman" pitchFamily="16" charset="0"/>
                <a:cs typeface="Arial Unicode MS" charset="0"/>
              </a:rPr>
              <a:t> </a:t>
            </a:r>
            <a:endParaRPr lang="ru-RU" altLang="ru-RU" sz="2400" dirty="0" smtClean="0">
              <a:latin typeface="Times New Roman" pitchFamily="16" charset="0"/>
              <a:cs typeface="Arial Unicode MS" charset="0"/>
            </a:endParaRPr>
          </a:p>
          <a:p>
            <a:pPr algn="ctr">
              <a:lnSpc>
                <a:spcPct val="100000"/>
              </a:lnSpc>
            </a:pPr>
            <a:r>
              <a:rPr lang="ru-RU" altLang="ru-RU" sz="2400" dirty="0" smtClean="0">
                <a:solidFill>
                  <a:schemeClr val="bg1"/>
                </a:solidFill>
                <a:latin typeface="Times New Roman" pitchFamily="16" charset="0"/>
                <a:cs typeface="Arial Unicode MS" charset="0"/>
              </a:rPr>
              <a:t>2013  </a:t>
            </a:r>
            <a:endParaRPr lang="ru-RU" altLang="ru-RU" sz="2400" dirty="0">
              <a:solidFill>
                <a:schemeClr val="bg1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 rot="3420000">
            <a:off x="938213" y="977900"/>
            <a:ext cx="1314450" cy="159385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754617"/>
              </a:gs>
            </a:gsLst>
            <a:lin ang="5400000" scaled="1"/>
          </a:gra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178286" dir="243159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2400" dirty="0" smtClean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Год</a:t>
            </a:r>
          </a:p>
          <a:p>
            <a:pPr>
              <a:lnSpc>
                <a:spcPct val="100000"/>
              </a:lnSpc>
            </a:pPr>
            <a:r>
              <a:rPr lang="ru-RU" altLang="ru-RU" sz="2400" dirty="0" smtClean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 2012</a:t>
            </a:r>
            <a:endParaRPr lang="ru-RU" altLang="ru-RU" sz="2400" dirty="0">
              <a:solidFill>
                <a:srgbClr val="FFFFFF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941638" y="4532313"/>
            <a:ext cx="688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 rot="3420000">
            <a:off x="7678738" y="746125"/>
            <a:ext cx="1341438" cy="1411287"/>
          </a:xfrm>
          <a:prstGeom prst="rect">
            <a:avLst/>
          </a:prstGeom>
          <a:gradFill rotWithShape="0">
            <a:gsLst>
              <a:gs pos="0">
                <a:srgbClr val="3DC5C5"/>
              </a:gs>
              <a:gs pos="100000">
                <a:srgbClr val="1C5A5A"/>
              </a:gs>
            </a:gsLst>
            <a:lin ang="5400000" scaled="1"/>
          </a:gra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178286" dir="243159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2400" dirty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     Год </a:t>
            </a:r>
            <a:endParaRPr lang="ru-RU" altLang="ru-RU" sz="2400" dirty="0" smtClean="0">
              <a:solidFill>
                <a:srgbClr val="FFFFFF"/>
              </a:solidFill>
              <a:latin typeface="Times New Roman" pitchFamily="16" charset="0"/>
              <a:cs typeface="Arial Unicode MS" charset="0"/>
            </a:endParaRPr>
          </a:p>
          <a:p>
            <a:pPr algn="ctr">
              <a:lnSpc>
                <a:spcPct val="100000"/>
              </a:lnSpc>
            </a:pPr>
            <a:r>
              <a:rPr lang="ru-RU" altLang="ru-RU" sz="2400" dirty="0" smtClean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2014</a:t>
            </a:r>
            <a:endParaRPr lang="ru-RU" altLang="ru-RU" sz="2400" dirty="0">
              <a:solidFill>
                <a:srgbClr val="FFFFFF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011738" y="3379788"/>
            <a:ext cx="688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1798638" y="2233613"/>
            <a:ext cx="2781300" cy="357187"/>
          </a:xfrm>
          <a:prstGeom prst="line">
            <a:avLst/>
          </a:prstGeom>
          <a:noFill/>
          <a:ln w="5724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5668963" y="2178050"/>
            <a:ext cx="2343150" cy="15875"/>
          </a:xfrm>
          <a:prstGeom prst="line">
            <a:avLst/>
          </a:prstGeom>
          <a:noFill/>
          <a:ln w="5724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509838" y="106363"/>
            <a:ext cx="57165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0"/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Достижения воспитанников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746500" y="2706688"/>
            <a:ext cx="2847975" cy="375126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eaLnBrk="0">
              <a:lnSpc>
                <a:spcPct val="100000"/>
              </a:lnSpc>
            </a:pPr>
            <a:r>
              <a:rPr lang="ru-RU" altLang="ru-RU" sz="2000" dirty="0">
                <a:latin typeface="Times New Roman" pitchFamily="16" charset="0"/>
                <a:cs typeface="Arial Unicode MS" charset="0"/>
              </a:rPr>
              <a:t>                    Текст            </a:t>
            </a: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018338" y="2751138"/>
            <a:ext cx="2655887" cy="34464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eaLnBrk="0">
              <a:lnSpc>
                <a:spcPct val="100000"/>
              </a:lnSpc>
            </a:pPr>
            <a:r>
              <a:rPr lang="ru-RU" altLang="ru-RU" sz="2000" dirty="0">
                <a:latin typeface="Times New Roman" pitchFamily="16" charset="0"/>
                <a:cs typeface="Arial Unicode MS" charset="0"/>
              </a:rPr>
              <a:t>                Текст             </a:t>
            </a: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  <a:p>
            <a:pPr eaLnBrk="0">
              <a:lnSpc>
                <a:spcPct val="100000"/>
              </a:lnSpc>
            </a:pPr>
            <a:endParaRPr lang="ru-RU" altLang="ru-RU" sz="2000" dirty="0">
              <a:latin typeface="Times New Roman" pitchFamily="16" charset="0"/>
              <a:cs typeface="Arial Unicode MS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55613" y="2841625"/>
            <a:ext cx="2868612" cy="3543300"/>
          </a:xfrm>
          <a:prstGeom prst="rect">
            <a:avLst/>
          </a:prstGeom>
          <a:gradFill rotWithShape="0">
            <a:gsLst>
              <a:gs pos="0">
                <a:srgbClr val="E6FF00"/>
              </a:gs>
              <a:gs pos="100000">
                <a:srgbClr val="FF66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eaLnBrk="0"/>
            <a:r>
              <a:rPr lang="ru-RU" altLang="ru-RU" sz="2000" dirty="0"/>
              <a:t>            Текст                 </a:t>
            </a: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92" y="2706688"/>
            <a:ext cx="2573233" cy="36186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7" y="2815403"/>
            <a:ext cx="2567059" cy="3538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76" y="2706688"/>
            <a:ext cx="2726821" cy="37406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 rot="3420000">
            <a:off x="4396582" y="921544"/>
            <a:ext cx="1306512" cy="1498600"/>
          </a:xfrm>
          <a:prstGeom prst="rect">
            <a:avLst/>
          </a:prstGeom>
          <a:gradFill rotWithShape="0">
            <a:gsLst>
              <a:gs pos="0">
                <a:srgbClr val="2045AE"/>
              </a:gs>
              <a:gs pos="100000">
                <a:srgbClr val="0E1F50"/>
              </a:gs>
            </a:gsLst>
            <a:lin ang="5400000" scaled="1"/>
          </a:gra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178286" dir="243159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/>
            <a:r>
              <a:rPr lang="ru-RU" altLang="ru-RU" dirty="0"/>
              <a:t>    </a:t>
            </a:r>
            <a:r>
              <a:rPr lang="ru-RU" altLang="ru-RU" sz="2400" dirty="0" smtClean="0">
                <a:solidFill>
                  <a:schemeClr val="tx1"/>
                </a:solidFill>
              </a:rPr>
              <a:t>2013 г </a:t>
            </a: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 rot="3420000">
            <a:off x="938213" y="977900"/>
            <a:ext cx="1314450" cy="159385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754617"/>
              </a:gs>
            </a:gsLst>
            <a:lin ang="5400000" scaled="1"/>
          </a:gra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178286" dir="243159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ru-RU" altLang="ru-RU" sz="2800" dirty="0" smtClean="0">
                <a:solidFill>
                  <a:schemeClr val="tx1"/>
                </a:solidFill>
              </a:rPr>
              <a:t>2009 г 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941638" y="4532313"/>
            <a:ext cx="688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 rot="3420000">
            <a:off x="7838654" y="832090"/>
            <a:ext cx="1136434" cy="1411288"/>
          </a:xfrm>
          <a:prstGeom prst="rect">
            <a:avLst/>
          </a:prstGeom>
          <a:gradFill rotWithShape="0">
            <a:gsLst>
              <a:gs pos="0">
                <a:srgbClr val="3DC5C5"/>
              </a:gs>
              <a:gs pos="100000">
                <a:srgbClr val="1C5A5A"/>
              </a:gs>
            </a:gsLst>
            <a:lin ang="5400000" scaled="1"/>
          </a:gra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178286" dir="243159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/>
            <a:r>
              <a:rPr lang="ru-RU" altLang="ru-RU" dirty="0">
                <a:solidFill>
                  <a:schemeClr val="tx1"/>
                </a:solidFill>
              </a:rPr>
              <a:t>     </a:t>
            </a:r>
            <a:r>
              <a:rPr lang="ru-RU" altLang="ru-RU" sz="2400" dirty="0" smtClean="0">
                <a:solidFill>
                  <a:schemeClr val="tx1"/>
                </a:solidFill>
              </a:rPr>
              <a:t>2014 г</a:t>
            </a: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011738" y="3379788"/>
            <a:ext cx="688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1798638" y="2233613"/>
            <a:ext cx="2781300" cy="357187"/>
          </a:xfrm>
          <a:prstGeom prst="line">
            <a:avLst/>
          </a:prstGeom>
          <a:noFill/>
          <a:ln w="5724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5670550" y="2178050"/>
            <a:ext cx="2343150" cy="15875"/>
          </a:xfrm>
          <a:prstGeom prst="line">
            <a:avLst/>
          </a:prstGeom>
          <a:noFill/>
          <a:ln w="57240" cap="rnd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509838" y="106363"/>
            <a:ext cx="57165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0"/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Мои достижения 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597275" y="2706688"/>
            <a:ext cx="3149600" cy="377507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eaLnBrk="0"/>
            <a:r>
              <a:rPr lang="ru-RU" altLang="ru-RU" sz="2000" dirty="0"/>
              <a:t>                    Текст             </a:t>
            </a:r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018338" y="2751138"/>
            <a:ext cx="2659062" cy="3490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eaLnBrk="0"/>
            <a:r>
              <a:rPr lang="ru-RU" altLang="ru-RU" sz="2000" dirty="0"/>
              <a:t>                Текст          </a:t>
            </a:r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  <a:p>
            <a:pPr eaLnBrk="0"/>
            <a:endParaRPr lang="ru-RU" altLang="ru-RU" sz="2000" dirty="0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01650" y="2843213"/>
            <a:ext cx="2778125" cy="3516312"/>
          </a:xfrm>
          <a:prstGeom prst="rect">
            <a:avLst/>
          </a:prstGeom>
          <a:gradFill rotWithShape="0">
            <a:gsLst>
              <a:gs pos="0">
                <a:srgbClr val="E6FF00"/>
              </a:gs>
              <a:gs pos="100000">
                <a:srgbClr val="FF66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eaLnBrk="0"/>
            <a:r>
              <a:rPr lang="ru-RU" altLang="ru-RU" sz="2000" dirty="0"/>
              <a:t>            Текст</a:t>
            </a:r>
          </a:p>
          <a:p>
            <a:pPr eaLnBrk="0"/>
            <a:endParaRPr lang="ru-RU" altLang="ru-RU" sz="2000" dirty="0"/>
          </a:p>
          <a:p>
            <a:pPr eaLnBrk="0"/>
            <a:r>
              <a:rPr lang="ru-RU" altLang="ru-RU" sz="2000" dirty="0"/>
              <a:t>                                     </a:t>
            </a: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  <a:p>
            <a:pPr eaLnBrk="0"/>
            <a:endParaRPr lang="ru-RU" altLang="ru-RU" sz="1400" dirty="0">
              <a:solidFill>
                <a:srgbClr val="5F5F5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7" y="2765330"/>
            <a:ext cx="2517874" cy="3564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63" y="2757285"/>
            <a:ext cx="2784318" cy="3724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91" y="2803906"/>
            <a:ext cx="2507156" cy="35256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817" y="834417"/>
            <a:ext cx="6120680" cy="525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914400" hangingPunct="1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МБОУ «Блюментальская основная общеобразовательная школа»</a:t>
            </a:r>
          </a:p>
          <a:p>
            <a:pPr marL="342900" lvl="0" indent="-342900" defTabSz="914400" hangingPunct="1">
              <a:lnSpc>
                <a:spcPct val="80000"/>
              </a:lnSpc>
              <a:spcBef>
                <a:spcPct val="20000"/>
              </a:spcBef>
              <a:buClrTx/>
              <a:buSzTx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 algn="ctr" defTabSz="914400" hangingPunct="1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ПОРТФОЛИО</a:t>
            </a:r>
          </a:p>
          <a:p>
            <a:pPr marL="342900" lvl="0" indent="-342900" algn="ctr" defTabSz="914400" hangingPunct="1">
              <a:lnSpc>
                <a:spcPct val="80000"/>
              </a:lnSpc>
              <a:spcBef>
                <a:spcPct val="20000"/>
              </a:spcBef>
              <a:buClrTx/>
              <a:buSzTx/>
            </a:pPr>
            <a:endParaRPr kumimoji="0" lang="ru-RU" alt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  <a:p>
            <a:pPr marL="342900" lvl="0" indent="-342900" algn="ctr" defTabSz="914400" hangingPunct="1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учителя</a:t>
            </a:r>
            <a:r>
              <a:rPr kumimoji="0" lang="en-US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начальных классов</a:t>
            </a:r>
          </a:p>
          <a:p>
            <a:pPr marL="342900" lvl="0" indent="-342900" algn="ctr" defTabSz="914400" hangingPunct="1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kumimoji="0" lang="ru-RU" alt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предмет</a:t>
            </a:r>
          </a:p>
          <a:p>
            <a:pPr marL="342900" lvl="0" indent="-342900" algn="ctr" defTabSz="914400" hangingPunct="1">
              <a:lnSpc>
                <a:spcPct val="80000"/>
              </a:lnSpc>
              <a:spcBef>
                <a:spcPct val="20000"/>
              </a:spcBef>
              <a:buClrTx/>
              <a:buSzTx/>
            </a:pPr>
            <a:endParaRPr kumimoji="0" lang="ru-RU" altLang="ru-RU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 algn="ctr" defTabSz="914400" hangingPunct="1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Кукалевой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Натальи Степановны</a:t>
            </a:r>
          </a:p>
          <a:p>
            <a:pPr marL="342900" lvl="0" indent="-342900" algn="ctr" defTabSz="914400" hangingPunct="1">
              <a:lnSpc>
                <a:spcPct val="80000"/>
              </a:lnSpc>
              <a:spcBef>
                <a:spcPct val="20000"/>
              </a:spcBef>
              <a:buClrTx/>
              <a:buSzTx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 defTabSz="914400" hangingPunct="1">
              <a:lnSpc>
                <a:spcPct val="80000"/>
              </a:lnSpc>
              <a:spcBef>
                <a:spcPct val="20000"/>
              </a:spcBef>
              <a:buClrTx/>
              <a:buSzTx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 defTabSz="914400" hangingPunct="1">
              <a:lnSpc>
                <a:spcPct val="80000"/>
              </a:lnSpc>
              <a:spcBef>
                <a:spcPct val="20000"/>
              </a:spcBef>
              <a:buClrTx/>
              <a:buSzTx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 algn="ctr" defTabSz="914400" hangingPunct="1">
              <a:lnSpc>
                <a:spcPct val="80000"/>
              </a:lnSpc>
              <a:buClrTx/>
              <a:buSzTx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</a:t>
            </a: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en-US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20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10</a:t>
            </a:r>
            <a:r>
              <a:rPr kumimoji="0" lang="en-US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– 20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14 г	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36" y="1043533"/>
            <a:ext cx="3113821" cy="4151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86" y="1043533"/>
            <a:ext cx="3224271" cy="4299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5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2421" y="467469"/>
            <a:ext cx="3555782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Содержание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6016" y="1403573"/>
            <a:ext cx="5688632" cy="409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u="sng" dirty="0" smtClean="0">
                <a:solidFill>
                  <a:srgbClr val="00B050"/>
                </a:solidFill>
              </a:rPr>
              <a:t>Общие сведения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u="sng" dirty="0" smtClean="0">
                <a:solidFill>
                  <a:srgbClr val="00B050"/>
                </a:solidFill>
              </a:rPr>
              <a:t>Повышение квалификации и награды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u="sng" dirty="0" smtClean="0">
                <a:solidFill>
                  <a:srgbClr val="00B050"/>
                </a:solidFill>
              </a:rPr>
              <a:t>Сведения об аттестации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u="sng" dirty="0" smtClean="0">
                <a:solidFill>
                  <a:srgbClr val="00B050"/>
                </a:solidFill>
              </a:rPr>
              <a:t>Результаты педагогической деятельности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u="sng" dirty="0" smtClean="0">
                <a:solidFill>
                  <a:srgbClr val="00B050"/>
                </a:solidFill>
              </a:rPr>
              <a:t>Научно-методическая деятельность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u="sng" dirty="0" smtClean="0">
                <a:solidFill>
                  <a:srgbClr val="00B050"/>
                </a:solidFill>
              </a:rPr>
              <a:t>Внеурочная деятельность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u="sng" dirty="0" smtClean="0">
                <a:solidFill>
                  <a:srgbClr val="00B050"/>
                </a:solidFill>
              </a:rPr>
              <a:t>Классное руководство</a:t>
            </a:r>
            <a:endParaRPr lang="ru-RU" sz="28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84623"/>
              </p:ext>
            </p:extLst>
          </p:nvPr>
        </p:nvGraphicFramePr>
        <p:xfrm>
          <a:off x="503238" y="1115540"/>
          <a:ext cx="8229600" cy="518457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30430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Фамилия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Имя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Отчество   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Кукалева Наталья Степановна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06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Дата рождения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6 августа 1970 г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496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Образование, </a:t>
                      </a:r>
                      <a:b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</a:b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что закончили,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№ диплома,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дата выдачи,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специальность по диплому 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Средне-специальное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Аркалыкское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педучилище, 1989г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Диплом № 196163, выдан 26 июня 1989 г по специальности «Преподавание в начальных классах общеобразовательной школы»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24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Общий трудовой стаж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Педагогический стаж на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01.09.2014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Педагогический стаж работы в данном образовательном учреждении.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25 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25 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18лет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17327" y="395461"/>
            <a:ext cx="4280339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1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. Общие сведения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48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0949" y="179437"/>
            <a:ext cx="5038725" cy="14661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2. Повышение квалификации и награды, поощрения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880" y="2267669"/>
            <a:ext cx="7992888" cy="192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200" u="sng" dirty="0" smtClean="0">
                <a:solidFill>
                  <a:srgbClr val="7030A0"/>
                </a:solidFill>
                <a:hlinkClick r:id="rId2" action="ppaction://hlinkfile"/>
              </a:rPr>
              <a:t>Повышение квалификации </a:t>
            </a:r>
            <a:r>
              <a:rPr lang="ru-RU" sz="3200" dirty="0" smtClean="0">
                <a:solidFill>
                  <a:srgbClr val="7030A0"/>
                </a:solidFill>
                <a:hlinkClick r:id="rId2" action="ppaction://hlinkfile"/>
              </a:rPr>
              <a:t>( название структур, в которых прослушаны курсы; год, месяц, проблематика курсов).</a:t>
            </a:r>
            <a:endParaRPr lang="ru-RU" sz="3200" dirty="0" smtClean="0">
              <a:solidFill>
                <a:srgbClr val="7030A0"/>
              </a:solidFill>
            </a:endParaRPr>
          </a:p>
          <a:p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344" y="3707829"/>
            <a:ext cx="6552728" cy="146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3200" u="sng" dirty="0">
                <a:solidFill>
                  <a:srgbClr val="7030A0"/>
                </a:solidFill>
                <a:hlinkClick r:id="rId3" action="ppaction://hlinkfile"/>
              </a:rPr>
              <a:t>Информация о наградах, грамотах, благодарственных письмах.</a:t>
            </a:r>
            <a:endParaRPr lang="ru-RU" sz="3200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7904" y="5174000"/>
            <a:ext cx="6369168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3200" u="sng" dirty="0">
                <a:solidFill>
                  <a:srgbClr val="7030A0"/>
                </a:solidFill>
                <a:hlinkClick r:id="rId4" action="ppaction://hlinkfile"/>
              </a:rPr>
              <a:t>Копии дипломов различных конкурсов.</a:t>
            </a:r>
            <a:endParaRPr lang="ru-RU" sz="32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4008" y="179437"/>
            <a:ext cx="50387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Повышение квалификации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93057"/>
              </p:ext>
            </p:extLst>
          </p:nvPr>
        </p:nvGraphicFramePr>
        <p:xfrm>
          <a:off x="503808" y="1502875"/>
          <a:ext cx="8229600" cy="533843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9739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Times New Roman" pitchFamily="18" charset="0"/>
                        </a:rPr>
                        <a:t>Название курсов, количество часов.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Times New Roman" pitchFamily="18" charset="0"/>
                        </a:rPr>
                        <a:t>Где проходили, время прохождения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8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Подготовка к аттестации на вторую категорию. 108 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Оренбургский ИУУ	1998	январь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8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Программа курсов базисного повышения квалификации. 108 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Оренбургский ГПУ	2009	июнь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22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По проблеме «Содержание и условия реализации ФГОС второго поколения начального общего образования». 72 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Оренбургский ГПУ	2012	февраль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565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Эстетическое, культурологическое содержание УМК «Основы духовно-нравственной культуры народов России…» 72 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Оренбургский ГПУ	2012	март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39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2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6056" y="251445"/>
            <a:ext cx="5038725" cy="10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3. Сведения об аттестации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28874"/>
              </p:ext>
            </p:extLst>
          </p:nvPr>
        </p:nvGraphicFramePr>
        <p:xfrm>
          <a:off x="503238" y="1403573"/>
          <a:ext cx="8229600" cy="4226411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98680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Год прохождения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Квалификационная категория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№ приказа о присвоении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Форма прохождения 1 направления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544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2003 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категория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19 от 24.01.2003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 конкурсу «Учитель года»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416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2010 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категория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141 от 23.03.2010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38906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Курсы повышения квалификации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2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1840" y="179437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Arial" charset="0"/>
              </a:rPr>
              <a:t>4. Результаты педагогической деятельности за 2010 - 2014 </a:t>
            </a:r>
            <a:r>
              <a:rPr kumimoji="0" lang="ru-RU" alt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Arial" charset="0"/>
              </a:rPr>
              <a:t>уч.г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Arial" charset="0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7576" y="1979637"/>
            <a:ext cx="7344816" cy="2382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u="sng" dirty="0" smtClean="0">
                <a:solidFill>
                  <a:srgbClr val="00B050"/>
                </a:solidFill>
                <a:hlinkClick r:id="rId2" action="ppaction://hlinkfile"/>
              </a:rPr>
              <a:t>Результаты итоговых контрольных работ </a:t>
            </a:r>
            <a:endParaRPr lang="ru-RU" sz="3200" u="sng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u="sng" dirty="0" smtClean="0">
                <a:solidFill>
                  <a:srgbClr val="00B050"/>
                </a:solidFill>
                <a:hlinkClick r:id="rId3" action="ppaction://hlinkfile"/>
              </a:rPr>
              <a:t>Результаты техники чтения учащихся </a:t>
            </a:r>
            <a:endParaRPr lang="ru-RU" sz="3200" u="sng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u="sng" dirty="0" smtClean="0">
                <a:solidFill>
                  <a:srgbClr val="00B050"/>
                </a:solidFill>
                <a:hlinkClick r:id="rId4" action="ppaction://hlinkfile"/>
              </a:rPr>
              <a:t>Результаты итоговой аттестации </a:t>
            </a:r>
            <a:endParaRPr lang="ru-RU" sz="32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31800" y="-165100"/>
            <a:ext cx="9402763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/>
            <a:r>
              <a:rPr lang="en-US" altLang="ru-RU" sz="2200"/>
              <a:t> </a:t>
            </a:r>
            <a:r>
              <a:rPr lang="en-US" altLang="ru-RU" sz="2200" b="1"/>
              <a:t>Использование здоровьесберегающих компонентов в обучении</a:t>
            </a:r>
            <a:r>
              <a:rPr lang="en-US" altLang="ru-RU" sz="2000" b="1"/>
              <a:t>.</a:t>
            </a:r>
          </a:p>
        </p:txBody>
      </p:sp>
      <p:sp>
        <p:nvSpPr>
          <p:cNvPr id="12290" name="Freeform 2"/>
          <p:cNvSpPr>
            <a:spLocks noChangeArrowheads="1"/>
          </p:cNvSpPr>
          <p:nvPr/>
        </p:nvSpPr>
        <p:spPr bwMode="auto">
          <a:xfrm>
            <a:off x="9117013" y="741363"/>
            <a:ext cx="838200" cy="1103312"/>
          </a:xfrm>
          <a:custGeom>
            <a:avLst/>
            <a:gdLst>
              <a:gd name="T0" fmla="*/ 308 w 308"/>
              <a:gd name="T1" fmla="*/ 120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0">
            <a:gsLst>
              <a:gs pos="0">
                <a:srgbClr val="00563F"/>
              </a:gs>
              <a:gs pos="50000">
                <a:srgbClr val="00271D"/>
              </a:gs>
              <a:gs pos="100000">
                <a:srgbClr val="00563F"/>
              </a:gs>
            </a:gsLst>
            <a:lin ang="135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Freeform 3"/>
          <p:cNvSpPr>
            <a:spLocks noChangeArrowheads="1"/>
          </p:cNvSpPr>
          <p:nvPr/>
        </p:nvSpPr>
        <p:spPr bwMode="auto">
          <a:xfrm>
            <a:off x="5280818" y="736600"/>
            <a:ext cx="4751388" cy="695325"/>
          </a:xfrm>
          <a:custGeom>
            <a:avLst/>
            <a:gdLst>
              <a:gd name="T0" fmla="*/ 1478 w 1786"/>
              <a:gd name="T1" fmla="*/ 284 h 284"/>
              <a:gd name="T2" fmla="*/ 0 w 1786"/>
              <a:gd name="T3" fmla="*/ 284 h 284"/>
              <a:gd name="T4" fmla="*/ 446 w 1786"/>
              <a:gd name="T5" fmla="*/ 0 h 284"/>
              <a:gd name="T6" fmla="*/ 1786 w 1786"/>
              <a:gd name="T7" fmla="*/ 0 h 284"/>
              <a:gd name="T8" fmla="*/ 1478 w 1786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ru-RU" altLang="ru-RU" dirty="0"/>
              <a:t>               1. Физкультминутка на уроке </a:t>
            </a:r>
            <a:endParaRPr lang="ru-RU" altLang="ru-RU" dirty="0" smtClean="0"/>
          </a:p>
          <a:p>
            <a:r>
              <a:rPr lang="ru-RU" altLang="ru-RU" dirty="0" smtClean="0"/>
              <a:t>        2</a:t>
            </a:r>
            <a:r>
              <a:rPr lang="ru-RU" altLang="ru-RU" dirty="0"/>
              <a:t>. </a:t>
            </a:r>
            <a:r>
              <a:rPr lang="ru-RU" altLang="ru-RU" dirty="0" err="1" smtClean="0"/>
              <a:t>ГИМНАСТИКа</a:t>
            </a:r>
            <a:r>
              <a:rPr lang="ru-RU" altLang="ru-RU" dirty="0" smtClean="0"/>
              <a:t> </a:t>
            </a:r>
            <a:r>
              <a:rPr lang="ru-RU" altLang="ru-RU" dirty="0"/>
              <a:t>ДЛЯ ГЛАЗ   </a:t>
            </a:r>
            <a:endParaRPr lang="ru-RU" altLang="ru-RU" b="1" dirty="0">
              <a:solidFill>
                <a:srgbClr val="FFFFFF"/>
              </a:solidFill>
            </a:endParaRPr>
          </a:p>
        </p:txBody>
      </p:sp>
      <p:sp>
        <p:nvSpPr>
          <p:cNvPr id="12292" name="Freeform 4"/>
          <p:cNvSpPr>
            <a:spLocks noChangeArrowheads="1"/>
          </p:cNvSpPr>
          <p:nvPr/>
        </p:nvSpPr>
        <p:spPr bwMode="auto">
          <a:xfrm>
            <a:off x="8255000" y="1793875"/>
            <a:ext cx="919163" cy="1138238"/>
          </a:xfrm>
          <a:custGeom>
            <a:avLst/>
            <a:gdLst>
              <a:gd name="T0" fmla="*/ 308 w 308"/>
              <a:gd name="T1" fmla="*/ 120 h 442"/>
              <a:gd name="T2" fmla="*/ 0 w 308"/>
              <a:gd name="T3" fmla="*/ 442 h 442"/>
              <a:gd name="T4" fmla="*/ 0 w 308"/>
              <a:gd name="T5" fmla="*/ 286 h 442"/>
              <a:gd name="T6" fmla="*/ 308 w 308"/>
              <a:gd name="T7" fmla="*/ 0 h 442"/>
              <a:gd name="T8" fmla="*/ 308 w 308"/>
              <a:gd name="T9" fmla="*/ 12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0">
            <a:gsLst>
              <a:gs pos="0">
                <a:srgbClr val="4B1092"/>
              </a:gs>
              <a:gs pos="50000">
                <a:srgbClr val="220743"/>
              </a:gs>
              <a:gs pos="100000">
                <a:srgbClr val="4B1092"/>
              </a:gs>
            </a:gsLst>
            <a:lin ang="135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Freeform 5"/>
          <p:cNvSpPr>
            <a:spLocks noChangeArrowheads="1"/>
          </p:cNvSpPr>
          <p:nvPr/>
        </p:nvSpPr>
        <p:spPr bwMode="auto">
          <a:xfrm>
            <a:off x="4049713" y="1828800"/>
            <a:ext cx="5091112" cy="711200"/>
          </a:xfrm>
          <a:custGeom>
            <a:avLst/>
            <a:gdLst>
              <a:gd name="T0" fmla="*/ 1612 w 1920"/>
              <a:gd name="T1" fmla="*/ 284 h 284"/>
              <a:gd name="T2" fmla="*/ 0 w 1920"/>
              <a:gd name="T3" fmla="*/ 284 h 284"/>
              <a:gd name="T4" fmla="*/ 446 w 1920"/>
              <a:gd name="T5" fmla="*/ 0 h 284"/>
              <a:gd name="T6" fmla="*/ 1920 w 1920"/>
              <a:gd name="T7" fmla="*/ 0 h 284"/>
              <a:gd name="T8" fmla="*/ 1612 w 1920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rgbClr val="A77B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7 – 10 лет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294" name="Freeform 6"/>
          <p:cNvSpPr>
            <a:spLocks noChangeArrowheads="1"/>
          </p:cNvSpPr>
          <p:nvPr/>
        </p:nvSpPr>
        <p:spPr bwMode="auto">
          <a:xfrm>
            <a:off x="7515225" y="2843213"/>
            <a:ext cx="815975" cy="1527175"/>
          </a:xfrm>
          <a:custGeom>
            <a:avLst/>
            <a:gdLst>
              <a:gd name="T0" fmla="*/ 306 w 306"/>
              <a:gd name="T1" fmla="*/ 122 h 444"/>
              <a:gd name="T2" fmla="*/ 0 w 306"/>
              <a:gd name="T3" fmla="*/ 444 h 444"/>
              <a:gd name="T4" fmla="*/ 0 w 306"/>
              <a:gd name="T5" fmla="*/ 286 h 444"/>
              <a:gd name="T6" fmla="*/ 306 w 306"/>
              <a:gd name="T7" fmla="*/ 0 h 444"/>
              <a:gd name="T8" fmla="*/ 306 w 306"/>
              <a:gd name="T9" fmla="*/ 1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gradFill rotWithShape="0">
            <a:gsLst>
              <a:gs pos="0">
                <a:srgbClr val="90330A"/>
              </a:gs>
              <a:gs pos="50000">
                <a:srgbClr val="421704"/>
              </a:gs>
              <a:gs pos="100000">
                <a:srgbClr val="90330A"/>
              </a:gs>
            </a:gsLst>
            <a:lin ang="135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 flipV="1">
            <a:off x="-6350" y="7196138"/>
            <a:ext cx="3294063" cy="523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-6350" y="4319588"/>
            <a:ext cx="2876550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-6350" y="2909888"/>
            <a:ext cx="4056063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-6350" y="1670050"/>
            <a:ext cx="5235575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-6350" y="736600"/>
            <a:ext cx="64135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54000" y="725488"/>
            <a:ext cx="3175" cy="92233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71463" y="1693863"/>
            <a:ext cx="1587" cy="116363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234950" y="2933700"/>
            <a:ext cx="28575" cy="12858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247650" y="4324350"/>
            <a:ext cx="30163" cy="28289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4" name="Freeform 16"/>
          <p:cNvSpPr>
            <a:spLocks noChangeArrowheads="1"/>
          </p:cNvSpPr>
          <p:nvPr/>
        </p:nvSpPr>
        <p:spPr bwMode="auto">
          <a:xfrm>
            <a:off x="2132013" y="1041400"/>
            <a:ext cx="3006725" cy="5262563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0">
            <a:gsLst>
              <a:gs pos="0">
                <a:srgbClr val="D11364"/>
              </a:gs>
              <a:gs pos="100000">
                <a:srgbClr val="60082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5221288" y="1425575"/>
            <a:ext cx="3933825" cy="404813"/>
          </a:xfrm>
          <a:prstGeom prst="rect">
            <a:avLst/>
          </a:prstGeom>
          <a:gradFill rotWithShape="0">
            <a:gsLst>
              <a:gs pos="0">
                <a:srgbClr val="00906A"/>
              </a:gs>
              <a:gs pos="50000">
                <a:srgbClr val="00684C"/>
              </a:gs>
              <a:gs pos="100000">
                <a:srgbClr val="00906A"/>
              </a:gs>
            </a:gsLst>
            <a:lin ang="135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4035425" y="2535238"/>
            <a:ext cx="4284663" cy="352425"/>
          </a:xfrm>
          <a:prstGeom prst="rect">
            <a:avLst/>
          </a:prstGeom>
          <a:gradFill rotWithShape="0">
            <a:gsLst>
              <a:gs pos="0">
                <a:srgbClr val="8041FF"/>
              </a:gs>
              <a:gs pos="50000">
                <a:srgbClr val="5C2EB8"/>
              </a:gs>
              <a:gs pos="100000">
                <a:srgbClr val="8041FF"/>
              </a:gs>
            </a:gsLst>
            <a:lin ang="135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7" name="Freeform 19"/>
          <p:cNvSpPr>
            <a:spLocks noChangeArrowheads="1"/>
          </p:cNvSpPr>
          <p:nvPr/>
        </p:nvSpPr>
        <p:spPr bwMode="auto">
          <a:xfrm>
            <a:off x="2860675" y="2901950"/>
            <a:ext cx="5448300" cy="922338"/>
          </a:xfrm>
          <a:custGeom>
            <a:avLst/>
            <a:gdLst>
              <a:gd name="T0" fmla="*/ 1742 w 2048"/>
              <a:gd name="T1" fmla="*/ 286 h 286"/>
              <a:gd name="T2" fmla="*/ 0 w 2048"/>
              <a:gd name="T3" fmla="*/ 286 h 286"/>
              <a:gd name="T4" fmla="*/ 446 w 2048"/>
              <a:gd name="T5" fmla="*/ 0 h 286"/>
              <a:gd name="T6" fmla="*/ 2048 w 2048"/>
              <a:gd name="T7" fmla="*/ 0 h 286"/>
              <a:gd name="T8" fmla="*/ 1742 w 2048"/>
              <a:gd name="T9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dirty="0" smtClean="0"/>
              <a:t>Каждый урок</a:t>
            </a:r>
            <a:endParaRPr lang="ru-RU" sz="3600" dirty="0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2863850" y="3821113"/>
            <a:ext cx="4641850" cy="517525"/>
          </a:xfrm>
          <a:prstGeom prst="rect">
            <a:avLst/>
          </a:prstGeom>
          <a:gradFill rotWithShape="0">
            <a:gsLst>
              <a:gs pos="0">
                <a:srgbClr val="DC7150"/>
              </a:gs>
              <a:gs pos="50000">
                <a:srgbClr val="9E5139"/>
              </a:gs>
              <a:gs pos="100000">
                <a:srgbClr val="DC7150"/>
              </a:gs>
            </a:gsLst>
            <a:lin ang="135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31825" y="968375"/>
            <a:ext cx="32543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altLang="ru-RU" b="1">
                <a:latin typeface="Verdana" pitchFamily="32" charset="0"/>
              </a:rPr>
              <a:t>Здоровьесберегающий</a:t>
            </a:r>
          </a:p>
          <a:p>
            <a:r>
              <a:rPr lang="en-US" altLang="ru-RU" b="1">
                <a:latin typeface="Verdana" pitchFamily="32" charset="0"/>
              </a:rPr>
              <a:t> компонент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838200" y="2252663"/>
            <a:ext cx="14811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ru-RU" altLang="ru-RU" b="1">
                <a:latin typeface="Verdana" pitchFamily="32" charset="0"/>
              </a:rPr>
              <a:t>Возраст</a:t>
            </a:r>
          </a:p>
          <a:p>
            <a:r>
              <a:rPr lang="ru-RU" altLang="ru-RU" b="1">
                <a:latin typeface="Verdana" pitchFamily="32" charset="0"/>
              </a:rPr>
              <a:t>учащихся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84175" y="3219450"/>
            <a:ext cx="22748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eaLnBrk="0">
              <a:lnSpc>
                <a:spcPct val="100000"/>
              </a:lnSpc>
            </a:pPr>
            <a:r>
              <a:rPr lang="ru-RU" altLang="ru-RU" b="1">
                <a:latin typeface="Verdana" pitchFamily="32" charset="0"/>
              </a:rPr>
              <a:t>Периодичность</a:t>
            </a:r>
          </a:p>
          <a:p>
            <a:pPr eaLnBrk="0">
              <a:lnSpc>
                <a:spcPct val="100000"/>
              </a:lnSpc>
            </a:pPr>
            <a:r>
              <a:rPr lang="ru-RU" altLang="ru-RU" b="1">
                <a:latin typeface="Verdana" pitchFamily="32" charset="0"/>
              </a:rPr>
              <a:t> использования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92113" y="4505325"/>
            <a:ext cx="194151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eaLnBrk="0">
              <a:lnSpc>
                <a:spcPct val="100000"/>
              </a:lnSpc>
            </a:pPr>
            <a:r>
              <a:rPr lang="ru-RU" altLang="ru-RU" b="1">
                <a:latin typeface="Verdana" pitchFamily="32" charset="0"/>
              </a:rPr>
              <a:t>Обоснование</a:t>
            </a:r>
          </a:p>
          <a:p>
            <a:pPr eaLnBrk="0">
              <a:lnSpc>
                <a:spcPct val="100000"/>
              </a:lnSpc>
            </a:pPr>
            <a:r>
              <a:rPr lang="ru-RU" altLang="ru-RU" b="1">
                <a:latin typeface="Verdana" pitchFamily="32" charset="0"/>
              </a:rPr>
              <a:t>выбора</a:t>
            </a: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2702719" y="4505325"/>
            <a:ext cx="6996113" cy="2832100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E6FF00"/>
              </a:gs>
              <a:gs pos="50000">
                <a:srgbClr val="FF9966"/>
              </a:gs>
              <a:gs pos="100000">
                <a:srgbClr val="E6FF00"/>
              </a:gs>
            </a:gsLst>
            <a:lin ang="10800000" scaled="1"/>
          </a:gradFill>
          <a:ln w="255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0"/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2052" y="4725557"/>
            <a:ext cx="6996112" cy="2496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Внедрение в учебный процесс </a:t>
            </a:r>
            <a:r>
              <a:rPr lang="ru-RU" sz="2400" dirty="0" err="1">
                <a:solidFill>
                  <a:srgbClr val="FF0000"/>
                </a:solidFill>
              </a:rPr>
              <a:t>здоровьесохраняющих</a:t>
            </a:r>
            <a:r>
              <a:rPr lang="ru-RU" sz="2400" dirty="0">
                <a:solidFill>
                  <a:srgbClr val="FF0000"/>
                </a:solidFill>
              </a:rPr>
              <a:t> технологий позволяет добиться положительных изменений в состоянии здоровья школьников.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Важная составная часть </a:t>
            </a:r>
            <a:r>
              <a:rPr lang="ru-RU" sz="2400" dirty="0" err="1">
                <a:solidFill>
                  <a:srgbClr val="FF0000"/>
                </a:solidFill>
              </a:rPr>
              <a:t>здоровьесберегающей</a:t>
            </a:r>
            <a:r>
              <a:rPr lang="ru-RU" sz="2400" dirty="0">
                <a:solidFill>
                  <a:srgbClr val="FF0000"/>
                </a:solidFill>
              </a:rPr>
              <a:t> работы учителя – это рациональная организация урока.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35109</TotalTime>
  <Words>655</Words>
  <Application>Microsoft Office PowerPoint</Application>
  <PresentationFormat>Произвольный</PresentationFormat>
  <Paragraphs>240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7. Внеурочная деятельность  по предмету </vt:lpstr>
      <vt:lpstr>8. Работа в качестве классного руководителя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48</cp:revision>
  <cp:lastPrinted>1601-01-01T00:00:00Z</cp:lastPrinted>
  <dcterms:created xsi:type="dcterms:W3CDTF">2011-11-02T10:10:55Z</dcterms:created>
  <dcterms:modified xsi:type="dcterms:W3CDTF">2015-01-16T12:05:31Z</dcterms:modified>
</cp:coreProperties>
</file>