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2"/>
  </p:notesMasterIdLst>
  <p:sldIdLst>
    <p:sldId id="257" r:id="rId3"/>
    <p:sldId id="258" r:id="rId4"/>
    <p:sldId id="273" r:id="rId5"/>
    <p:sldId id="272" r:id="rId6"/>
    <p:sldId id="259" r:id="rId7"/>
    <p:sldId id="260" r:id="rId8"/>
    <p:sldId id="261" r:id="rId9"/>
    <p:sldId id="271" r:id="rId10"/>
    <p:sldId id="274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103" autoAdjust="0"/>
    <p:restoredTop sz="94660"/>
  </p:normalViewPr>
  <p:slideViewPr>
    <p:cSldViewPr>
      <p:cViewPr varScale="1">
        <p:scale>
          <a:sx n="67" d="100"/>
          <a:sy n="67" d="100"/>
        </p:scale>
        <p:origin x="-120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0C16805-AE55-48AC-BACD-1AB6DA300BD5}" type="datetimeFigureOut">
              <a:rPr lang="ru-RU" smtClean="0"/>
              <a:pPr/>
              <a:t>26.01.2014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B535A5-F1DF-4E26-A4A9-DD0199CCBA0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78377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B535A5-F1DF-4E26-A4A9-DD0199CCBA00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B535A5-F1DF-4E26-A4A9-DD0199CCBA00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85A687-8CB9-4841-AD52-4D43545CA2FA}" type="datetimeFigureOut">
              <a:rPr lang="ru-RU" smtClean="0"/>
              <a:pPr/>
              <a:t>26.01.2014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872BD-AF5A-4173-90E7-EBB76E3765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ll dir="d"/>
    <p:sndAc>
      <p:stSnd>
        <p:snd r:embed="rId1" name="camera.wav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85A687-8CB9-4841-AD52-4D43545CA2FA}" type="datetimeFigureOut">
              <a:rPr lang="ru-RU" smtClean="0"/>
              <a:pPr/>
              <a:t>26.01.2014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872BD-AF5A-4173-90E7-EBB76E3765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ll dir="d"/>
    <p:sndAc>
      <p:stSnd>
        <p:snd r:embed="rId1" name="camera.wav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85A687-8CB9-4841-AD52-4D43545CA2FA}" type="datetimeFigureOut">
              <a:rPr lang="ru-RU" smtClean="0"/>
              <a:pPr/>
              <a:t>26.01.2014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872BD-AF5A-4173-90E7-EBB76E3765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ll dir="d"/>
    <p:sndAc>
      <p:stSnd>
        <p:snd r:embed="rId1" name="camera.wav"/>
      </p:stSnd>
    </p:sndAc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F4EB12-0BFE-4605-9955-BDDA68EC368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7BC86-7A03-4646-A3B3-7B41089C58F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98678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F4EB12-0BFE-4605-9955-BDDA68EC368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7BC86-7A03-4646-A3B3-7B41089C58F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549095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F4EB12-0BFE-4605-9955-BDDA68EC368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7BC86-7A03-4646-A3B3-7B41089C58F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480531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F4EB12-0BFE-4605-9955-BDDA68EC368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7BC86-7A03-4646-A3B3-7B41089C58F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042750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F4EB12-0BFE-4605-9955-BDDA68EC368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7BC86-7A03-4646-A3B3-7B41089C58F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186331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F4EB12-0BFE-4605-9955-BDDA68EC368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7BC86-7A03-4646-A3B3-7B41089C58F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11702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F4EB12-0BFE-4605-9955-BDDA68EC368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7BC86-7A03-4646-A3B3-7B41089C58F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882577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F4EB12-0BFE-4605-9955-BDDA68EC368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7BC86-7A03-4646-A3B3-7B41089C58F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84395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85A687-8CB9-4841-AD52-4D43545CA2FA}" type="datetimeFigureOut">
              <a:rPr lang="ru-RU" smtClean="0"/>
              <a:pPr/>
              <a:t>26.01.2014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872BD-AF5A-4173-90E7-EBB76E3765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ll dir="d"/>
    <p:sndAc>
      <p:stSnd>
        <p:snd r:embed="rId1" name="camera.wav"/>
      </p:stSnd>
    </p:sndAc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F4EB12-0BFE-4605-9955-BDDA68EC368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7BC86-7A03-4646-A3B3-7B41089C58F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857500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F4EB12-0BFE-4605-9955-BDDA68EC368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7BC86-7A03-4646-A3B3-7B41089C58F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499677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F4EB12-0BFE-4605-9955-BDDA68EC368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7BC86-7A03-4646-A3B3-7B41089C58F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3133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85A687-8CB9-4841-AD52-4D43545CA2FA}" type="datetimeFigureOut">
              <a:rPr lang="ru-RU" smtClean="0"/>
              <a:pPr/>
              <a:t>26.01.2014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872BD-AF5A-4173-90E7-EBB76E3765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ll dir="d"/>
    <p:sndAc>
      <p:stSnd>
        <p:snd r:embed="rId1" name="camera.wav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85A687-8CB9-4841-AD52-4D43545CA2FA}" type="datetimeFigureOut">
              <a:rPr lang="ru-RU" smtClean="0"/>
              <a:pPr/>
              <a:t>26.01.2014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872BD-AF5A-4173-90E7-EBB76E3765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ll dir="d"/>
    <p:sndAc>
      <p:stSnd>
        <p:snd r:embed="rId1" name="camera.wav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85A687-8CB9-4841-AD52-4D43545CA2FA}" type="datetimeFigureOut">
              <a:rPr lang="ru-RU" smtClean="0"/>
              <a:pPr/>
              <a:t>26.01.2014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872BD-AF5A-4173-90E7-EBB76E3765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ll dir="d"/>
    <p:sndAc>
      <p:stSnd>
        <p:snd r:embed="rId1" name="camera.wav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85A687-8CB9-4841-AD52-4D43545CA2FA}" type="datetimeFigureOut">
              <a:rPr lang="ru-RU" smtClean="0"/>
              <a:pPr/>
              <a:t>26.01.2014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872BD-AF5A-4173-90E7-EBB76E3765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ll dir="d"/>
    <p:sndAc>
      <p:stSnd>
        <p:snd r:embed="rId1" name="camera.wav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85A687-8CB9-4841-AD52-4D43545CA2FA}" type="datetimeFigureOut">
              <a:rPr lang="ru-RU" smtClean="0"/>
              <a:pPr/>
              <a:t>26.01.2014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872BD-AF5A-4173-90E7-EBB76E3765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ll dir="d"/>
    <p:sndAc>
      <p:stSnd>
        <p:snd r:embed="rId1" name="camera.wav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85A687-8CB9-4841-AD52-4D43545CA2FA}" type="datetimeFigureOut">
              <a:rPr lang="ru-RU" smtClean="0"/>
              <a:pPr/>
              <a:t>26.01.2014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872BD-AF5A-4173-90E7-EBB76E3765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ll dir="d"/>
    <p:sndAc>
      <p:stSnd>
        <p:snd r:embed="rId1" name="camera.wav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85A687-8CB9-4841-AD52-4D43545CA2FA}" type="datetimeFigureOut">
              <a:rPr lang="ru-RU" smtClean="0"/>
              <a:pPr/>
              <a:t>26.01.2014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872BD-AF5A-4173-90E7-EBB76E3765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ll dir="d"/>
    <p:sndAc>
      <p:stSnd>
        <p:snd r:embed="rId1" name="camera.wav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85A687-8CB9-4841-AD52-4D43545CA2FA}" type="datetimeFigureOut">
              <a:rPr lang="ru-RU" smtClean="0"/>
              <a:pPr/>
              <a:t>26.01.2014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3872BD-AF5A-4173-90E7-EBB76E37652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pull dir="d"/>
    <p:sndAc>
      <p:stSnd>
        <p:snd r:embed="rId13" name="camera.wav"/>
      </p:stSnd>
    </p:sndAc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F4EB12-0BFE-4605-9955-BDDA68EC368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77BC86-7A03-4646-A3B3-7B41089C58F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90800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Сергей Владимирович Михалков</a:t>
            </a:r>
            <a:br>
              <a:rPr lang="ru-RU" dirty="0" smtClean="0"/>
            </a:br>
            <a:r>
              <a:rPr lang="ru-RU" dirty="0" smtClean="0"/>
              <a:t>1</a:t>
            </a:r>
            <a:r>
              <a:rPr lang="en-US" dirty="0" smtClean="0"/>
              <a:t>913</a:t>
            </a:r>
            <a:r>
              <a:rPr lang="ru-RU" dirty="0" smtClean="0"/>
              <a:t> – 2009гг</a:t>
            </a:r>
            <a:endParaRPr lang="ru-RU" dirty="0"/>
          </a:p>
        </p:txBody>
      </p:sp>
      <p:pic>
        <p:nvPicPr>
          <p:cNvPr id="1027" name="Picture 3" descr="D:\сжать!!!\t_element_615626_misc_123_236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2500298" y="1573182"/>
            <a:ext cx="3438539" cy="4792389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ll dir="d"/>
    <p:sndAc>
      <p:stSnd>
        <p:snd r:embed="rId2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57224" y="428604"/>
            <a:ext cx="7772400" cy="1500187"/>
          </a:xfrm>
          <a:blipFill>
            <a:blip r:embed="rId3"/>
            <a:tile tx="0" ty="0" sx="100000" sy="100000" flip="none" algn="tl"/>
          </a:blipFill>
          <a:ln>
            <a:solidFill>
              <a:srgbClr val="92D050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6000" dirty="0" smtClean="0">
                <a:solidFill>
                  <a:srgbClr val="00B050"/>
                </a:solidFill>
              </a:rPr>
              <a:t>Цели урока:</a:t>
            </a:r>
            <a:endParaRPr lang="ru-RU" sz="6000" dirty="0">
              <a:solidFill>
                <a:srgbClr val="00B05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85786" y="2357430"/>
            <a:ext cx="807249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1.Продолжить знакомство со стихотворениями С.Михалкова.</a:t>
            </a:r>
            <a:endParaRPr lang="ru-RU" sz="3600" dirty="0"/>
          </a:p>
        </p:txBody>
      </p:sp>
      <p:sp>
        <p:nvSpPr>
          <p:cNvPr id="8" name="TextBox 7"/>
          <p:cNvSpPr txBox="1"/>
          <p:nvPr/>
        </p:nvSpPr>
        <p:spPr>
          <a:xfrm>
            <a:off x="785786" y="3500438"/>
            <a:ext cx="77867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2.Развивать выразительное чтение.</a:t>
            </a:r>
            <a:endParaRPr lang="ru-RU" sz="3600" dirty="0"/>
          </a:p>
        </p:txBody>
      </p:sp>
      <p:sp>
        <p:nvSpPr>
          <p:cNvPr id="9" name="TextBox 8"/>
          <p:cNvSpPr txBox="1"/>
          <p:nvPr/>
        </p:nvSpPr>
        <p:spPr>
          <a:xfrm>
            <a:off x="785786" y="4286256"/>
            <a:ext cx="778674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3.Воспитывать аккуратность письма и правильное поведение в общественных местах.</a:t>
            </a:r>
            <a:endParaRPr lang="ru-RU" sz="3600" dirty="0"/>
          </a:p>
        </p:txBody>
      </p:sp>
    </p:spTree>
  </p:cSld>
  <p:clrMapOvr>
    <a:masterClrMapping/>
  </p:clrMapOvr>
  <p:transition spd="slow">
    <p:pull dir="d"/>
    <p:sndAc>
      <p:stSnd>
        <p:snd r:embed="rId2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 animBg="1"/>
      <p:bldP spid="7" grpId="0" build="allAtOnce"/>
      <p:bldP spid="8" grpId="0" build="p"/>
      <p:bldP spid="9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28596" y="2500306"/>
            <a:ext cx="7772400" cy="1500187"/>
          </a:xfrm>
        </p:spPr>
        <p:txBody>
          <a:bodyPr>
            <a:noAutofit/>
          </a:bodyPr>
          <a:lstStyle/>
          <a:p>
            <a:pPr algn="ctr"/>
            <a:r>
              <a:rPr lang="ru-RU" sz="5400" dirty="0" smtClean="0">
                <a:solidFill>
                  <a:srgbClr val="FF0000"/>
                </a:solidFill>
              </a:rPr>
              <a:t>«Чистописание» </a:t>
            </a:r>
          </a:p>
          <a:p>
            <a:pPr algn="ctr"/>
            <a:r>
              <a:rPr lang="ru-RU" sz="5400" dirty="0" smtClean="0">
                <a:solidFill>
                  <a:srgbClr val="FF0000"/>
                </a:solidFill>
              </a:rPr>
              <a:t>«Лифт и карандаш.»</a:t>
            </a:r>
            <a:endParaRPr lang="ru-RU" sz="5400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28662" y="571480"/>
            <a:ext cx="642942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200" dirty="0" smtClean="0">
                <a:solidFill>
                  <a:srgbClr val="00B050"/>
                </a:solidFill>
              </a:rPr>
              <a:t>С.В.Михалков</a:t>
            </a:r>
            <a:endParaRPr lang="ru-RU" sz="7200" dirty="0">
              <a:solidFill>
                <a:srgbClr val="00B050"/>
              </a:solidFill>
            </a:endParaRPr>
          </a:p>
        </p:txBody>
      </p:sp>
      <p:pic>
        <p:nvPicPr>
          <p:cNvPr id="5" name="Рисунок 4" descr="Animationlog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43306" y="3786190"/>
            <a:ext cx="3167085" cy="2714644"/>
          </a:xfrm>
          <a:prstGeom prst="rect">
            <a:avLst/>
          </a:prstGeom>
        </p:spPr>
      </p:pic>
    </p:spTree>
  </p:cSld>
  <p:clrMapOvr>
    <a:masterClrMapping/>
  </p:clrMapOvr>
  <p:transition spd="slow">
    <p:pull dir="d"/>
    <p:sndAc>
      <p:stSnd>
        <p:snd r:embed="rId3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85720" y="214290"/>
            <a:ext cx="8229600" cy="1143000"/>
          </a:xfrm>
        </p:spPr>
        <p:txBody>
          <a:bodyPr>
            <a:normAutofit/>
          </a:bodyPr>
          <a:lstStyle/>
          <a:p>
            <a:r>
              <a:rPr lang="ru-RU" sz="5400" dirty="0" smtClean="0">
                <a:solidFill>
                  <a:srgbClr val="00B050"/>
                </a:solidFill>
              </a:rPr>
              <a:t>кроссворд</a:t>
            </a:r>
            <a:endParaRPr lang="ru-RU" sz="5400" dirty="0">
              <a:solidFill>
                <a:srgbClr val="00B050"/>
              </a:solidFill>
            </a:endParaRPr>
          </a:p>
        </p:txBody>
      </p:sp>
      <p:graphicFrame>
        <p:nvGraphicFramePr>
          <p:cNvPr id="14" name="Таблица 13"/>
          <p:cNvGraphicFramePr>
            <a:graphicFrameLocks noGrp="1"/>
          </p:cNvGraphicFramePr>
          <p:nvPr/>
        </p:nvGraphicFramePr>
        <p:xfrm>
          <a:off x="3428993" y="1785926"/>
          <a:ext cx="4857785" cy="396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85817"/>
                <a:gridCol w="857256"/>
                <a:gridCol w="714380"/>
                <a:gridCol w="810666"/>
                <a:gridCol w="774429"/>
                <a:gridCol w="915237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rgbClr val="FF0000"/>
                          </a:solidFill>
                        </a:rPr>
                        <a:t>Б</a:t>
                      </a:r>
                      <a:endParaRPr lang="ru-RU" sz="20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5" name="Таблица 14"/>
          <p:cNvGraphicFramePr>
            <a:graphicFrameLocks noGrp="1"/>
          </p:cNvGraphicFramePr>
          <p:nvPr/>
        </p:nvGraphicFramePr>
        <p:xfrm>
          <a:off x="2786051" y="2143116"/>
          <a:ext cx="3714775" cy="396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0810"/>
                <a:gridCol w="770991"/>
                <a:gridCol w="841081"/>
                <a:gridCol w="703319"/>
                <a:gridCol w="768574"/>
              </a:tblGrid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</a:rPr>
                        <a:t>Е</a:t>
                      </a:r>
                      <a:endParaRPr lang="ru-RU" sz="20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500034" y="2500306"/>
          <a:ext cx="5286412" cy="396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34791"/>
                <a:gridCol w="734791"/>
                <a:gridCol w="816434"/>
                <a:gridCol w="642942"/>
                <a:gridCol w="785818"/>
                <a:gridCol w="857256"/>
                <a:gridCol w="714380"/>
              </a:tblGrid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rgbClr val="FF0000"/>
                          </a:solidFill>
                        </a:rPr>
                        <a:t>Г</a:t>
                      </a:r>
                      <a:endParaRPr lang="ru-RU" sz="20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2786051" y="2857496"/>
          <a:ext cx="6357949" cy="396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2942"/>
                <a:gridCol w="785818"/>
                <a:gridCol w="857256"/>
                <a:gridCol w="714380"/>
                <a:gridCol w="642941"/>
                <a:gridCol w="857256"/>
                <a:gridCol w="714380"/>
                <a:gridCol w="571504"/>
                <a:gridCol w="571472"/>
              </a:tblGrid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rgbClr val="FF0000"/>
                          </a:solidFill>
                        </a:rPr>
                        <a:t>Е</a:t>
                      </a:r>
                      <a:endParaRPr lang="ru-RU" sz="20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1928794" y="3214686"/>
          <a:ext cx="2286016" cy="396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57256"/>
                <a:gridCol w="642942"/>
                <a:gridCol w="785818"/>
              </a:tblGrid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rgbClr val="FF0000"/>
                          </a:solidFill>
                        </a:rPr>
                        <a:t>М</a:t>
                      </a:r>
                      <a:endParaRPr lang="ru-RU" sz="20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1285853" y="3571876"/>
          <a:ext cx="5310180" cy="396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2941"/>
                <a:gridCol w="857256"/>
                <a:gridCol w="642942"/>
                <a:gridCol w="785818"/>
                <a:gridCol w="857256"/>
                <a:gridCol w="714380"/>
                <a:gridCol w="809587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    </a:t>
                      </a:r>
                      <a:endParaRPr lang="ru-RU" sz="2000" dirty="0"/>
                    </a:p>
                  </a:txBody>
                  <a:tcPr>
                    <a:lnB w="381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rgbClr val="FF0000"/>
                          </a:solidFill>
                        </a:rPr>
                        <a:t>О</a:t>
                      </a:r>
                      <a:endParaRPr lang="ru-RU" sz="20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1928794" y="3929066"/>
          <a:ext cx="3881424" cy="396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57256"/>
                <a:gridCol w="642942"/>
                <a:gridCol w="785818"/>
                <a:gridCol w="819123"/>
                <a:gridCol w="776285"/>
              </a:tblGrid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rgbClr val="FF0000"/>
                          </a:solidFill>
                        </a:rPr>
                        <a:t>Т</a:t>
                      </a:r>
                      <a:endParaRPr lang="ru-RU" sz="20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4214810" y="1785926"/>
            <a:ext cx="40719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     А            Р            С          У              К</a:t>
            </a:r>
            <a:endParaRPr lang="ru-RU" sz="2000" dirty="0"/>
          </a:p>
        </p:txBody>
      </p:sp>
      <p:sp>
        <p:nvSpPr>
          <p:cNvPr id="11" name="TextBox 10"/>
          <p:cNvSpPr txBox="1"/>
          <p:nvPr/>
        </p:nvSpPr>
        <p:spPr>
          <a:xfrm>
            <a:off x="2786050" y="2143116"/>
            <a:ext cx="37862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    Щ                      Н            О          К</a:t>
            </a:r>
            <a:endParaRPr lang="ru-RU" sz="2000" dirty="0"/>
          </a:p>
        </p:txBody>
      </p:sp>
      <p:sp>
        <p:nvSpPr>
          <p:cNvPr id="12" name="TextBox 11"/>
          <p:cNvSpPr txBox="1"/>
          <p:nvPr/>
        </p:nvSpPr>
        <p:spPr>
          <a:xfrm>
            <a:off x="500034" y="2500306"/>
            <a:ext cx="52864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     П          О         П             У                      А           Й                </a:t>
            </a:r>
            <a:endParaRPr lang="ru-RU" sz="2000" dirty="0"/>
          </a:p>
        </p:txBody>
      </p:sp>
      <p:sp>
        <p:nvSpPr>
          <p:cNvPr id="16" name="TextBox 15"/>
          <p:cNvSpPr txBox="1"/>
          <p:nvPr/>
        </p:nvSpPr>
        <p:spPr>
          <a:xfrm>
            <a:off x="2786050" y="2857496"/>
            <a:ext cx="63579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     Ч                      Р            Е           П          А         Ш        К       А                </a:t>
            </a:r>
            <a:endParaRPr lang="ru-RU" sz="2000" dirty="0"/>
          </a:p>
        </p:txBody>
      </p:sp>
      <p:sp>
        <p:nvSpPr>
          <p:cNvPr id="17" name="TextBox 16"/>
          <p:cNvSpPr txBox="1"/>
          <p:nvPr/>
        </p:nvSpPr>
        <p:spPr>
          <a:xfrm>
            <a:off x="1928794" y="3214686"/>
            <a:ext cx="22860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     С            О</a:t>
            </a:r>
            <a:endParaRPr lang="ru-RU" sz="2000" dirty="0"/>
          </a:p>
        </p:txBody>
      </p:sp>
      <p:sp>
        <p:nvSpPr>
          <p:cNvPr id="19" name="TextBox 18"/>
          <p:cNvSpPr txBox="1"/>
          <p:nvPr/>
        </p:nvSpPr>
        <p:spPr>
          <a:xfrm>
            <a:off x="1285852" y="3571876"/>
            <a:ext cx="52864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    С          К            В                      Р             Е          Ц</a:t>
            </a:r>
            <a:endParaRPr lang="ru-RU" sz="2000" dirty="0"/>
          </a:p>
        </p:txBody>
      </p:sp>
      <p:sp>
        <p:nvSpPr>
          <p:cNvPr id="20" name="TextBox 19"/>
          <p:cNvSpPr txBox="1"/>
          <p:nvPr/>
        </p:nvSpPr>
        <p:spPr>
          <a:xfrm>
            <a:off x="1928794" y="3929066"/>
            <a:ext cx="38576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      Д          Я                       Е            Л</a:t>
            </a:r>
            <a:endParaRPr lang="ru-RU" sz="2000" dirty="0"/>
          </a:p>
        </p:txBody>
      </p:sp>
      <p:pic>
        <p:nvPicPr>
          <p:cNvPr id="21" name="Рисунок 20" descr="turtle1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57884" y="3886732"/>
            <a:ext cx="2357454" cy="2706707"/>
          </a:xfrm>
          <a:prstGeom prst="rect">
            <a:avLst/>
          </a:prstGeom>
        </p:spPr>
      </p:pic>
      <p:pic>
        <p:nvPicPr>
          <p:cNvPr id="22" name="Рисунок 21" descr="animated_cartoon_0039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57290" y="4143381"/>
            <a:ext cx="2357454" cy="2828945"/>
          </a:xfrm>
          <a:prstGeom prst="rect">
            <a:avLst/>
          </a:prstGeom>
        </p:spPr>
      </p:pic>
    </p:spTree>
  </p:cSld>
  <p:clrMapOvr>
    <a:masterClrMapping/>
  </p:clrMapOvr>
  <p:transition spd="slow">
    <p:pull dir="d"/>
    <p:sndAc>
      <p:stSnd>
        <p:snd r:embed="rId2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allAtOnce"/>
      <p:bldP spid="11" grpId="0" build="allAtOnce"/>
      <p:bldP spid="12" grpId="0" build="allAtOnce"/>
      <p:bldP spid="16" grpId="0" build="allAtOnce"/>
      <p:bldP spid="17" grpId="0" build="allAtOnce"/>
      <p:bldP spid="19" grpId="0" build="allAtOnce"/>
      <p:bldP spid="20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 smtClean="0"/>
              <a:t>Произнеси быстро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571612"/>
            <a:ext cx="8229600" cy="4525963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>
              <a:buNone/>
            </a:pPr>
            <a:r>
              <a:rPr lang="ru-RU" dirty="0" smtClean="0"/>
              <a:t>У ежа ежата, </a:t>
            </a:r>
          </a:p>
          <a:p>
            <a:pPr>
              <a:buNone/>
            </a:pPr>
            <a:r>
              <a:rPr lang="ru-RU" dirty="0" smtClean="0"/>
              <a:t>У ужа ужата.</a:t>
            </a:r>
          </a:p>
          <a:p>
            <a:pPr>
              <a:buNone/>
            </a:pPr>
            <a:r>
              <a:rPr lang="ru-RU" dirty="0" smtClean="0"/>
              <a:t>Не живут ужи,</a:t>
            </a:r>
          </a:p>
          <a:p>
            <a:pPr>
              <a:buNone/>
            </a:pPr>
            <a:r>
              <a:rPr lang="ru-RU" dirty="0" smtClean="0"/>
              <a:t>Где живут ежи.</a:t>
            </a:r>
            <a:endParaRPr lang="ru-RU" dirty="0"/>
          </a:p>
        </p:txBody>
      </p:sp>
      <p:pic>
        <p:nvPicPr>
          <p:cNvPr id="7" name="Рисунок 6" descr="tigra2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90313" y="2334044"/>
            <a:ext cx="2724893" cy="2724893"/>
          </a:xfrm>
          <a:prstGeom prst="rect">
            <a:avLst/>
          </a:prstGeom>
        </p:spPr>
      </p:pic>
    </p:spTree>
  </p:cSld>
  <p:clrMapOvr>
    <a:masterClrMapping/>
  </p:clrMapOvr>
  <p:transition spd="slow">
    <p:pull dir="d"/>
    <p:sndAc>
      <p:stSnd>
        <p:snd r:embed="rId2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allAtOnce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dirty="0" smtClean="0"/>
              <a:t>Найди слова ,которые спрятались.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 smtClean="0"/>
              <a:t>Испорчена      наоборот        потом.</a:t>
            </a:r>
          </a:p>
          <a:p>
            <a:r>
              <a:rPr lang="ru-RU" dirty="0" smtClean="0"/>
              <a:t>Глубоко           сползает          вдруг.</a:t>
            </a:r>
            <a:endParaRPr lang="ru-RU" dirty="0"/>
          </a:p>
        </p:txBody>
      </p:sp>
      <p:pic>
        <p:nvPicPr>
          <p:cNvPr id="7" name="Рисунок 6" descr="a07912255fcf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6248" y="3062395"/>
            <a:ext cx="2286000" cy="2923953"/>
          </a:xfrm>
          <a:prstGeom prst="rect">
            <a:avLst/>
          </a:prstGeom>
        </p:spPr>
      </p:pic>
      <p:cxnSp>
        <p:nvCxnSpPr>
          <p:cNvPr id="6" name="Прямая соединительная линия 5"/>
          <p:cNvCxnSpPr/>
          <p:nvPr/>
        </p:nvCxnSpPr>
        <p:spPr>
          <a:xfrm>
            <a:off x="1214414" y="2071678"/>
            <a:ext cx="785818" cy="1588"/>
          </a:xfrm>
          <a:prstGeom prst="line">
            <a:avLst/>
          </a:prstGeom>
          <a:ln w="19050" cmpd="sng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4429124" y="2071678"/>
            <a:ext cx="500066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>
            <a:off x="6215074" y="2071678"/>
            <a:ext cx="500066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>
            <a:off x="1428728" y="2643182"/>
            <a:ext cx="571504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/>
          <p:nvPr/>
        </p:nvCxnSpPr>
        <p:spPr>
          <a:xfrm>
            <a:off x="3500430" y="2643182"/>
            <a:ext cx="500066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/>
          <p:nvPr/>
        </p:nvCxnSpPr>
        <p:spPr>
          <a:xfrm>
            <a:off x="5929322" y="2643182"/>
            <a:ext cx="642942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pull dir="d"/>
    <p:sndAc>
      <p:stSnd>
        <p:snd r:embed="rId2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allAtOnce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428604"/>
            <a:ext cx="8215370" cy="178595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dirty="0" smtClean="0"/>
              <a:t>Выделить в предложении каждое слово по очереди логическим ударением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2500306"/>
            <a:ext cx="8258204" cy="3840171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endParaRPr lang="ru-RU" sz="4400" dirty="0" smtClean="0"/>
          </a:p>
          <a:p>
            <a:endParaRPr lang="ru-RU" sz="4400" dirty="0" smtClean="0"/>
          </a:p>
          <a:p>
            <a:r>
              <a:rPr lang="ru-RU" sz="4400" dirty="0" smtClean="0">
                <a:solidFill>
                  <a:srgbClr val="FF0000"/>
                </a:solidFill>
              </a:rPr>
              <a:t>На улице</a:t>
            </a:r>
            <a:r>
              <a:rPr lang="en-US" sz="4400" dirty="0" smtClean="0">
                <a:solidFill>
                  <a:srgbClr val="FF0000"/>
                </a:solidFill>
              </a:rPr>
              <a:t> </a:t>
            </a:r>
            <a:r>
              <a:rPr lang="ru-RU" sz="4400" dirty="0" smtClean="0">
                <a:solidFill>
                  <a:srgbClr val="00B050"/>
                </a:solidFill>
              </a:rPr>
              <a:t>идет</a:t>
            </a:r>
            <a:r>
              <a:rPr lang="ru-RU" sz="4400" dirty="0" smtClean="0"/>
              <a:t> </a:t>
            </a:r>
            <a:r>
              <a:rPr lang="ru-RU" sz="4400" dirty="0" smtClean="0">
                <a:solidFill>
                  <a:srgbClr val="0070C0"/>
                </a:solidFill>
              </a:rPr>
              <a:t>пушистый</a:t>
            </a:r>
            <a:r>
              <a:rPr lang="ru-RU" sz="4400" dirty="0" smtClean="0"/>
              <a:t> </a:t>
            </a:r>
            <a:r>
              <a:rPr lang="ru-RU" sz="4400" dirty="0" smtClean="0">
                <a:solidFill>
                  <a:schemeClr val="accent6">
                    <a:lumMod val="75000"/>
                  </a:schemeClr>
                </a:solidFill>
              </a:rPr>
              <a:t>снег.</a:t>
            </a:r>
            <a:endParaRPr lang="ru-RU" sz="4400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8" name="Рисунок 7" descr="animal009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00826" y="4143380"/>
            <a:ext cx="2357454" cy="2039594"/>
          </a:xfrm>
          <a:prstGeom prst="rect">
            <a:avLst/>
          </a:prstGeom>
        </p:spPr>
      </p:pic>
    </p:spTree>
  </p:cSld>
  <p:clrMapOvr>
    <a:masterClrMapping/>
  </p:clrMapOvr>
  <p:transition spd="slow">
    <p:pull dir="d"/>
    <p:sndAc>
      <p:stSnd>
        <p:snd r:embed="rId2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B050"/>
                </a:solidFill>
              </a:rPr>
              <a:t>Словарные слова</a:t>
            </a:r>
            <a:endParaRPr lang="ru-RU" dirty="0">
              <a:solidFill>
                <a:srgbClr val="00B050"/>
              </a:solidFill>
            </a:endParaRPr>
          </a:p>
        </p:txBody>
      </p:sp>
      <p:pic>
        <p:nvPicPr>
          <p:cNvPr id="5" name="Содержимое 4" descr="domus_4.jpg"/>
          <p:cNvPicPr>
            <a:picLocks noGrp="1" noChangeAspect="1"/>
          </p:cNvPicPr>
          <p:nvPr>
            <p:ph sz="half" idx="1"/>
          </p:nvPr>
        </p:nvPicPr>
        <p:blipFill>
          <a:blip r:embed="rId4"/>
          <a:stretch>
            <a:fillRect/>
          </a:stretch>
        </p:blipFill>
        <p:spPr>
          <a:xfrm>
            <a:off x="1000125" y="2205831"/>
            <a:ext cx="2952750" cy="3314700"/>
          </a:xfrm>
        </p:spPr>
      </p:pic>
      <p:pic>
        <p:nvPicPr>
          <p:cNvPr id="6" name="Содержимое 5" descr="lifter.jpg"/>
          <p:cNvPicPr>
            <a:picLocks noGrp="1" noChangeAspect="1"/>
          </p:cNvPicPr>
          <p:nvPr>
            <p:ph sz="half" idx="2"/>
          </p:nvPr>
        </p:nvPicPr>
        <p:blipFill>
          <a:blip r:embed="rId5"/>
          <a:stretch>
            <a:fillRect/>
          </a:stretch>
        </p:blipFill>
        <p:spPr>
          <a:xfrm>
            <a:off x="5715008" y="2000240"/>
            <a:ext cx="2681702" cy="3812118"/>
          </a:xfrm>
        </p:spPr>
      </p:pic>
      <p:sp>
        <p:nvSpPr>
          <p:cNvPr id="8" name="TextBox 7"/>
          <p:cNvSpPr txBox="1"/>
          <p:nvPr/>
        </p:nvSpPr>
        <p:spPr>
          <a:xfrm>
            <a:off x="928662" y="6072206"/>
            <a:ext cx="39290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solidFill>
                  <a:srgbClr val="FF0000"/>
                </a:solidFill>
              </a:rPr>
              <a:t>ЛИФТ</a:t>
            </a:r>
            <a:endParaRPr lang="ru-RU" sz="3600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857852" y="6143644"/>
            <a:ext cx="32861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solidFill>
                  <a:srgbClr val="FF0000"/>
                </a:solidFill>
              </a:rPr>
              <a:t>ЛИФТЁР</a:t>
            </a:r>
            <a:endParaRPr lang="ru-RU" sz="3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pull dir="d"/>
    <p:sndAc>
      <p:stSnd>
        <p:snd r:embed="rId3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build="allAtOnce"/>
      <p:bldP spid="10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>
            <a:alpha val="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785794"/>
            <a:ext cx="8229600" cy="1500198"/>
          </a:xfrm>
        </p:spPr>
        <p:txBody>
          <a:bodyPr>
            <a:prstTxWarp prst="textArchUp">
              <a:avLst/>
            </a:prstTxWarp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6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До скорых встреч!</a:t>
            </a:r>
            <a:endParaRPr lang="ru-RU" sz="6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071802" y="5715016"/>
            <a:ext cx="457203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prstClr val="black"/>
                </a:solidFill>
              </a:rPr>
              <a:t>Автор: </a:t>
            </a:r>
            <a:r>
              <a:rPr lang="ru-RU" sz="2000" dirty="0" err="1" smtClean="0">
                <a:solidFill>
                  <a:prstClr val="black"/>
                </a:solidFill>
              </a:rPr>
              <a:t>Кукалева</a:t>
            </a:r>
            <a:r>
              <a:rPr lang="ru-RU" sz="2000" dirty="0" smtClean="0">
                <a:solidFill>
                  <a:prstClr val="black"/>
                </a:solidFill>
              </a:rPr>
              <a:t> Н.С. </a:t>
            </a:r>
          </a:p>
          <a:p>
            <a:r>
              <a:rPr lang="ru-RU" sz="2000" dirty="0" smtClean="0">
                <a:solidFill>
                  <a:prstClr val="black"/>
                </a:solidFill>
              </a:rPr>
              <a:t>Учитель начальных классов</a:t>
            </a:r>
          </a:p>
          <a:p>
            <a:r>
              <a:rPr lang="ru-RU" sz="2000" dirty="0" smtClean="0">
                <a:solidFill>
                  <a:prstClr val="black"/>
                </a:solidFill>
              </a:rPr>
              <a:t>МБОУ «Блюментальская </a:t>
            </a:r>
            <a:r>
              <a:rPr lang="ru-RU" sz="2000" dirty="0" err="1" smtClean="0">
                <a:solidFill>
                  <a:prstClr val="black"/>
                </a:solidFill>
              </a:rPr>
              <a:t>о\о</a:t>
            </a:r>
            <a:r>
              <a:rPr lang="ru-RU" sz="2000" dirty="0" smtClean="0">
                <a:solidFill>
                  <a:prstClr val="black"/>
                </a:solidFill>
              </a:rPr>
              <a:t> школа»</a:t>
            </a:r>
            <a:endParaRPr lang="ru-RU" sz="2000" dirty="0">
              <a:solidFill>
                <a:prstClr val="black"/>
              </a:solidFill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720" y="1988840"/>
            <a:ext cx="4662042" cy="3509852"/>
          </a:xfrm>
        </p:spPr>
      </p:pic>
    </p:spTree>
    <p:extLst>
      <p:ext uri="{BB962C8B-B14F-4D97-AF65-F5344CB8AC3E}">
        <p14:creationId xmlns:p14="http://schemas.microsoft.com/office/powerpoint/2010/main" val="3756336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447</TotalTime>
  <Words>157</Words>
  <Application>Microsoft Office PowerPoint</Application>
  <PresentationFormat>Экран (4:3)</PresentationFormat>
  <Paragraphs>45</Paragraphs>
  <Slides>9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9</vt:i4>
      </vt:variant>
    </vt:vector>
  </HeadingPairs>
  <TitlesOfParts>
    <vt:vector size="11" baseType="lpstr">
      <vt:lpstr>Тема Office</vt:lpstr>
      <vt:lpstr>1_Тема Office</vt:lpstr>
      <vt:lpstr>Сергей Владимирович Михалков 1913 – 2009гг</vt:lpstr>
      <vt:lpstr>Презентация PowerPoint</vt:lpstr>
      <vt:lpstr>Презентация PowerPoint</vt:lpstr>
      <vt:lpstr>кроссворд</vt:lpstr>
      <vt:lpstr>Произнеси быстро</vt:lpstr>
      <vt:lpstr>Найди слова ,которые спрятались.</vt:lpstr>
      <vt:lpstr>Выделить в предложении каждое слово по очереди логическим ударением</vt:lpstr>
      <vt:lpstr>Словарные слова</vt:lpstr>
      <vt:lpstr>До скорых встреч!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С.В.Михалков</dc:title>
  <dc:creator>Admin</dc:creator>
  <cp:lastModifiedBy>Наталья</cp:lastModifiedBy>
  <cp:revision>51</cp:revision>
  <dcterms:created xsi:type="dcterms:W3CDTF">2009-10-08T14:52:13Z</dcterms:created>
  <dcterms:modified xsi:type="dcterms:W3CDTF">2014-01-26T05:12:28Z</dcterms:modified>
</cp:coreProperties>
</file>